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7" r:id="rId7"/>
    <p:sldId id="402" r:id="rId8"/>
    <p:sldId id="262" r:id="rId9"/>
    <p:sldId id="263" r:id="rId10"/>
    <p:sldId id="264" r:id="rId11"/>
    <p:sldId id="265" r:id="rId12"/>
    <p:sldId id="266" r:id="rId13"/>
    <p:sldId id="268" r:id="rId14"/>
    <p:sldId id="269" r:id="rId15"/>
    <p:sldId id="272" r:id="rId16"/>
    <p:sldId id="335" r:id="rId17"/>
    <p:sldId id="274" r:id="rId18"/>
    <p:sldId id="271" r:id="rId19"/>
    <p:sldId id="278" r:id="rId20"/>
    <p:sldId id="270" r:id="rId21"/>
    <p:sldId id="275" r:id="rId22"/>
    <p:sldId id="276" r:id="rId23"/>
    <p:sldId id="277" r:id="rId24"/>
    <p:sldId id="279" r:id="rId25"/>
    <p:sldId id="281" r:id="rId26"/>
    <p:sldId id="280" r:id="rId27"/>
    <p:sldId id="282" r:id="rId28"/>
    <p:sldId id="283" r:id="rId29"/>
    <p:sldId id="285" r:id="rId30"/>
    <p:sldId id="287" r:id="rId31"/>
    <p:sldId id="284" r:id="rId32"/>
    <p:sldId id="286" r:id="rId33"/>
    <p:sldId id="296" r:id="rId34"/>
    <p:sldId id="288" r:id="rId35"/>
    <p:sldId id="291" r:id="rId36"/>
    <p:sldId id="289" r:id="rId37"/>
    <p:sldId id="290" r:id="rId38"/>
    <p:sldId id="292" r:id="rId39"/>
    <p:sldId id="294" r:id="rId40"/>
    <p:sldId id="293" r:id="rId41"/>
    <p:sldId id="297" r:id="rId42"/>
    <p:sldId id="295" r:id="rId43"/>
    <p:sldId id="298" r:id="rId44"/>
    <p:sldId id="299" r:id="rId45"/>
    <p:sldId id="300" r:id="rId46"/>
    <p:sldId id="301" r:id="rId47"/>
    <p:sldId id="303" r:id="rId48"/>
    <p:sldId id="302" r:id="rId49"/>
    <p:sldId id="306" r:id="rId50"/>
    <p:sldId id="307" r:id="rId51"/>
    <p:sldId id="304" r:id="rId52"/>
    <p:sldId id="305" r:id="rId53"/>
    <p:sldId id="308" r:id="rId54"/>
    <p:sldId id="309" r:id="rId55"/>
    <p:sldId id="310" r:id="rId56"/>
    <p:sldId id="311" r:id="rId57"/>
    <p:sldId id="325" r:id="rId58"/>
    <p:sldId id="313" r:id="rId59"/>
    <p:sldId id="312" r:id="rId60"/>
    <p:sldId id="314" r:id="rId61"/>
    <p:sldId id="315" r:id="rId62"/>
    <p:sldId id="319" r:id="rId63"/>
    <p:sldId id="320" r:id="rId64"/>
    <p:sldId id="322" r:id="rId65"/>
    <p:sldId id="316" r:id="rId66"/>
    <p:sldId id="317" r:id="rId67"/>
    <p:sldId id="318" r:id="rId68"/>
    <p:sldId id="321" r:id="rId69"/>
    <p:sldId id="323" r:id="rId70"/>
    <p:sldId id="324" r:id="rId7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1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9CE14-0E18-BAF7-6E17-FE0034B436C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2E27556F-ADE9-4085-8450-AEE8B5B429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3A00AEC8-B806-43D5-FC74-430A01D7CD7D}"/>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5" name="Fußzeilenplatzhalter 4">
            <a:extLst>
              <a:ext uri="{FF2B5EF4-FFF2-40B4-BE49-F238E27FC236}">
                <a16:creationId xmlns:a16="http://schemas.microsoft.com/office/drawing/2014/main" id="{78143C79-38A6-1BC6-7CDB-07F691D3EA0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AD1FFA8-3F86-ECAC-7890-9F446AB1E449}"/>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266272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1FCC3-3110-4607-DA32-72DB00D11A32}"/>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56691EA6-891C-2ECB-CA3F-67CF1CBBF53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ADD3EB8E-0F67-DC6D-65FE-8113D5632663}"/>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5" name="Fußzeilenplatzhalter 4">
            <a:extLst>
              <a:ext uri="{FF2B5EF4-FFF2-40B4-BE49-F238E27FC236}">
                <a16:creationId xmlns:a16="http://schemas.microsoft.com/office/drawing/2014/main" id="{23BA50AE-4E69-4351-A9F7-3208118C17F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CE513BA-B644-3C15-55AE-1B15F0C15498}"/>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528212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87ED411-26EE-9D32-9950-CFEE96A4F042}"/>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7E77BB74-BC16-26FB-E82A-7CA91BEE633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0EDC0E-45FF-97E1-917D-EBA306A6B984}"/>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5" name="Fußzeilenplatzhalter 4">
            <a:extLst>
              <a:ext uri="{FF2B5EF4-FFF2-40B4-BE49-F238E27FC236}">
                <a16:creationId xmlns:a16="http://schemas.microsoft.com/office/drawing/2014/main" id="{A4365F93-FF76-F232-32F1-CF7B190A3377}"/>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DA29BD6C-E4DC-1841-107A-C3CAD6C9400F}"/>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257039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14BDF-5D18-33E1-E43E-FFA8CFC707F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1441FFD0-3ECF-497F-4D16-B8680382E20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4AB6515D-C185-3243-2E5F-CDFB4C1CE56A}"/>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5" name="Fußzeilenplatzhalter 4">
            <a:extLst>
              <a:ext uri="{FF2B5EF4-FFF2-40B4-BE49-F238E27FC236}">
                <a16:creationId xmlns:a16="http://schemas.microsoft.com/office/drawing/2014/main" id="{072F893B-0F2E-888F-F14C-CAA8C7DBAE9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7000403-D609-2CBA-E852-2CFD7B969ED1}"/>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994453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B1346-670B-242A-9128-7D70551759E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7126EC8F-590B-5D71-6242-582060AFD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4B95C11-7925-3D14-C3CA-84AD9D242C87}"/>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5" name="Fußzeilenplatzhalter 4">
            <a:extLst>
              <a:ext uri="{FF2B5EF4-FFF2-40B4-BE49-F238E27FC236}">
                <a16:creationId xmlns:a16="http://schemas.microsoft.com/office/drawing/2014/main" id="{B9E7843E-7685-2147-4646-866D1F085C7D}"/>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7B9814C-FEED-AE0D-52E3-CAD257A4D8C1}"/>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92978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016FEE-C6FF-DC16-4337-3648CF20A39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9B19ACB9-AE6E-EC0A-9ABA-55A70692F01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12BDD504-606E-41E2-1CDB-81139A5F2E2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02F56216-F584-62A4-6C45-9213191688BB}"/>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6" name="Fußzeilenplatzhalter 5">
            <a:extLst>
              <a:ext uri="{FF2B5EF4-FFF2-40B4-BE49-F238E27FC236}">
                <a16:creationId xmlns:a16="http://schemas.microsoft.com/office/drawing/2014/main" id="{40E08068-3B94-0267-32CC-4BCE03B73DEE}"/>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9B61664-D2F3-6875-1033-6E6362194ED4}"/>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158057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0AC77-DDBE-4DAB-8B5E-9E375A7A465A}"/>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8F58A112-FDCE-3DC5-E1E0-DE271721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67BF149-9BE9-9663-5E60-B225F8EA732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219DD077-E9DC-99D4-7B04-37631E98A0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19BD4BF-85C3-9061-AC39-AA1EC97DC0B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2671ABAB-A0E7-5F40-973D-1E71AF2FCFEF}"/>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8" name="Fußzeilenplatzhalter 7">
            <a:extLst>
              <a:ext uri="{FF2B5EF4-FFF2-40B4-BE49-F238E27FC236}">
                <a16:creationId xmlns:a16="http://schemas.microsoft.com/office/drawing/2014/main" id="{B7824DF9-4F17-BB11-9CC7-56E3B9602F0C}"/>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71C00A4A-7211-E70C-F946-64B079B30A0B}"/>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36287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0DB94-8F45-FFA6-2D30-97111B269799}"/>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408805F2-DBB8-42E8-2C3B-2AA7382B718B}"/>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4" name="Fußzeilenplatzhalter 3">
            <a:extLst>
              <a:ext uri="{FF2B5EF4-FFF2-40B4-BE49-F238E27FC236}">
                <a16:creationId xmlns:a16="http://schemas.microsoft.com/office/drawing/2014/main" id="{6A4E671F-2A26-8624-619B-0E14EEABB7EC}"/>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31803B37-8E35-AC3F-AEC3-2A3C5393B046}"/>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3345778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719BE3F-15F0-B02C-DF40-1EE32C5DF066}"/>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3" name="Fußzeilenplatzhalter 2">
            <a:extLst>
              <a:ext uri="{FF2B5EF4-FFF2-40B4-BE49-F238E27FC236}">
                <a16:creationId xmlns:a16="http://schemas.microsoft.com/office/drawing/2014/main" id="{64247034-BF50-39B6-29B8-DC28727B199C}"/>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E3EC5320-D0A1-D8B4-1DE0-754897980D68}"/>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282122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670684-71BF-2898-07E0-24D5EBAF35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88973BF1-5A2B-9E26-AF79-BCF692C2A3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FC65C1F9-D5BB-5716-2AA3-73DF77D72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DBD766C-91AF-CC49-8A70-268CDEDB4478}"/>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6" name="Fußzeilenplatzhalter 5">
            <a:extLst>
              <a:ext uri="{FF2B5EF4-FFF2-40B4-BE49-F238E27FC236}">
                <a16:creationId xmlns:a16="http://schemas.microsoft.com/office/drawing/2014/main" id="{ED52575C-B053-2959-F82A-93B34F231BA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73B078B-C455-14DF-9CED-214FC6769DB6}"/>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208688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DAE13-277C-2DC3-40C9-979EF6DCC75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FC490BC0-3C39-09F6-10C1-81FA8F4EF1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4282BE8-7D99-B6F9-8A07-D6A4D0EF3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7583FB8-0C7D-90C4-A2B4-0B66C1C83EB4}"/>
              </a:ext>
            </a:extLst>
          </p:cNvPr>
          <p:cNvSpPr>
            <a:spLocks noGrp="1"/>
          </p:cNvSpPr>
          <p:nvPr>
            <p:ph type="dt" sz="half" idx="10"/>
          </p:nvPr>
        </p:nvSpPr>
        <p:spPr/>
        <p:txBody>
          <a:bodyPr/>
          <a:lstStyle/>
          <a:p>
            <a:fld id="{413029C3-E7A4-4541-B640-5A197075365A}" type="datetimeFigureOut">
              <a:rPr lang="de-CH" smtClean="0"/>
              <a:t>12.08.2024</a:t>
            </a:fld>
            <a:endParaRPr lang="de-CH"/>
          </a:p>
        </p:txBody>
      </p:sp>
      <p:sp>
        <p:nvSpPr>
          <p:cNvPr id="6" name="Fußzeilenplatzhalter 5">
            <a:extLst>
              <a:ext uri="{FF2B5EF4-FFF2-40B4-BE49-F238E27FC236}">
                <a16:creationId xmlns:a16="http://schemas.microsoft.com/office/drawing/2014/main" id="{EEEF799B-A9B2-935E-49AD-DF9191E76D71}"/>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F9950DFD-2344-7C34-A044-FCA1FB28B378}"/>
              </a:ext>
            </a:extLst>
          </p:cNvPr>
          <p:cNvSpPr>
            <a:spLocks noGrp="1"/>
          </p:cNvSpPr>
          <p:nvPr>
            <p:ph type="sldNum" sz="quarter" idx="12"/>
          </p:nvPr>
        </p:nvSpPr>
        <p:spPr/>
        <p:txBody>
          <a:bodyPr/>
          <a:lstStyle/>
          <a:p>
            <a:fld id="{874FAFAF-FC75-4EF0-84A2-8F8B0E8E1C9F}" type="slidenum">
              <a:rPr lang="de-CH" smtClean="0"/>
              <a:t>‹Nr.›</a:t>
            </a:fld>
            <a:endParaRPr lang="de-CH"/>
          </a:p>
        </p:txBody>
      </p:sp>
    </p:spTree>
    <p:extLst>
      <p:ext uri="{BB962C8B-B14F-4D97-AF65-F5344CB8AC3E}">
        <p14:creationId xmlns:p14="http://schemas.microsoft.com/office/powerpoint/2010/main" val="312144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94124D0-CB30-4FCF-C53E-812A8C9151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F5C7D11F-7A37-DB48-3660-7DBDBA3F53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B021D21-CB9B-0DC9-0678-F85E86BEED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029C3-E7A4-4541-B640-5A197075365A}" type="datetimeFigureOut">
              <a:rPr lang="de-CH" smtClean="0"/>
              <a:t>12.08.2024</a:t>
            </a:fld>
            <a:endParaRPr lang="de-CH"/>
          </a:p>
        </p:txBody>
      </p:sp>
      <p:sp>
        <p:nvSpPr>
          <p:cNvPr id="5" name="Fußzeilenplatzhalter 4">
            <a:extLst>
              <a:ext uri="{FF2B5EF4-FFF2-40B4-BE49-F238E27FC236}">
                <a16:creationId xmlns:a16="http://schemas.microsoft.com/office/drawing/2014/main" id="{FDCD4AC9-545D-1EF8-6E4A-ED19262B84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9474A9CA-4722-CBC6-C41F-A1B99C996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FAFAF-FC75-4EF0-84A2-8F8B0E8E1C9F}" type="slidenum">
              <a:rPr lang="de-CH" smtClean="0"/>
              <a:t>‹Nr.›</a:t>
            </a:fld>
            <a:endParaRPr lang="de-CH"/>
          </a:p>
        </p:txBody>
      </p:sp>
    </p:spTree>
    <p:extLst>
      <p:ext uri="{BB962C8B-B14F-4D97-AF65-F5344CB8AC3E}">
        <p14:creationId xmlns:p14="http://schemas.microsoft.com/office/powerpoint/2010/main" val="1743136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5" Type="http://schemas.openxmlformats.org/officeDocument/2006/relationships/image" Target="../media/image87.jpe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6.xml"/><Relationship Id="rId5" Type="http://schemas.openxmlformats.org/officeDocument/2006/relationships/image" Target="../media/image123.jpeg"/><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40.png"/><Relationship Id="rId3" Type="http://schemas.openxmlformats.org/officeDocument/2006/relationships/image" Target="../media/image125.png"/><Relationship Id="rId21" Type="http://schemas.openxmlformats.org/officeDocument/2006/relationships/image" Target="../media/image143.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image" Target="../media/image124.png"/><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7.png"/><Relationship Id="rId10" Type="http://schemas.openxmlformats.org/officeDocument/2006/relationships/image" Target="../media/image132.png"/><Relationship Id="rId19" Type="http://schemas.openxmlformats.org/officeDocument/2006/relationships/image" Target="../media/image141.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s>
</file>

<file path=ppt/slides/_rels/slide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3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6.xml"/><Relationship Id="rId4" Type="http://schemas.openxmlformats.org/officeDocument/2006/relationships/image" Target="../media/image155.jpeg"/></Relationships>
</file>

<file path=ppt/slides/_rels/slide4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6.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4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6.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4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6.xml"/><Relationship Id="rId4" Type="http://schemas.openxmlformats.org/officeDocument/2006/relationships/image" Target="../media/image174.jpeg"/></Relationships>
</file>

<file path=ppt/slides/_rels/slide4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6.xml"/><Relationship Id="rId4" Type="http://schemas.openxmlformats.org/officeDocument/2006/relationships/image" Target="../media/image177.jpeg"/></Relationships>
</file>

<file path=ppt/slides/_rels/slide4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6.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47.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48.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49.xml.rels><?xml version="1.0" encoding="UTF-8" standalone="yes"?>
<Relationships xmlns="http://schemas.openxmlformats.org/package/2006/relationships"><Relationship Id="rId3" Type="http://schemas.openxmlformats.org/officeDocument/2006/relationships/image" Target="../media/image196.jpeg"/><Relationship Id="rId7" Type="http://schemas.openxmlformats.org/officeDocument/2006/relationships/image" Target="../media/image200.jpeg"/><Relationship Id="rId2" Type="http://schemas.openxmlformats.org/officeDocument/2006/relationships/image" Target="../media/image195.jpeg"/><Relationship Id="rId1" Type="http://schemas.openxmlformats.org/officeDocument/2006/relationships/slideLayout" Target="../slideLayouts/slideLayout6.xml"/><Relationship Id="rId6" Type="http://schemas.openxmlformats.org/officeDocument/2006/relationships/image" Target="../media/image199.jpeg"/><Relationship Id="rId5" Type="http://schemas.openxmlformats.org/officeDocument/2006/relationships/image" Target="../media/image198.png"/><Relationship Id="rId4" Type="http://schemas.openxmlformats.org/officeDocument/2006/relationships/image" Target="../media/image19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6.xml"/><Relationship Id="rId6" Type="http://schemas.openxmlformats.org/officeDocument/2006/relationships/image" Target="../media/image205.png"/><Relationship Id="rId5" Type="http://schemas.openxmlformats.org/officeDocument/2006/relationships/image" Target="../media/image204.jpeg"/><Relationship Id="rId4" Type="http://schemas.openxmlformats.org/officeDocument/2006/relationships/image" Target="../media/image203.jpeg"/></Relationships>
</file>

<file path=ppt/slides/_rels/slide5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52.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image" Target="../media/image210.png"/><Relationship Id="rId1" Type="http://schemas.openxmlformats.org/officeDocument/2006/relationships/slideLayout" Target="../slideLayouts/slideLayout6.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0" Type="http://schemas.openxmlformats.org/officeDocument/2006/relationships/image" Target="../media/image218.jpeg"/><Relationship Id="rId4" Type="http://schemas.openxmlformats.org/officeDocument/2006/relationships/image" Target="../media/image212.png"/><Relationship Id="rId9" Type="http://schemas.openxmlformats.org/officeDocument/2006/relationships/image" Target="../media/image217.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0.png"/><Relationship Id="rId1" Type="http://schemas.openxmlformats.org/officeDocument/2006/relationships/slideLayout" Target="../slideLayouts/slideLayout6.xml"/><Relationship Id="rId5" Type="http://schemas.openxmlformats.org/officeDocument/2006/relationships/image" Target="../media/image136.png"/><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png"/><Relationship Id="rId1" Type="http://schemas.openxmlformats.org/officeDocument/2006/relationships/slideLayout" Target="../slideLayouts/slideLayout6.xml"/><Relationship Id="rId4" Type="http://schemas.openxmlformats.org/officeDocument/2006/relationships/image" Target="../media/image222.png"/></Relationships>
</file>

<file path=ppt/slides/_rels/slide5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30.jpeg"/><Relationship Id="rId2" Type="http://schemas.openxmlformats.org/officeDocument/2006/relationships/image" Target="../media/image225.jpeg"/><Relationship Id="rId1" Type="http://schemas.openxmlformats.org/officeDocument/2006/relationships/slideLayout" Target="../slideLayouts/slideLayout6.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5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6.xml"/><Relationship Id="rId6" Type="http://schemas.openxmlformats.org/officeDocument/2006/relationships/image" Target="../media/image235.png"/><Relationship Id="rId5" Type="http://schemas.openxmlformats.org/officeDocument/2006/relationships/image" Target="../media/image234.jpeg"/><Relationship Id="rId4" Type="http://schemas.openxmlformats.org/officeDocument/2006/relationships/image" Target="../media/image233.png"/></Relationships>
</file>

<file path=ppt/slides/_rels/slide5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9.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image" Target="../media/image135.png"/><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8" Type="http://schemas.openxmlformats.org/officeDocument/2006/relationships/image" Target="../media/image242.jpeg"/><Relationship Id="rId13" Type="http://schemas.openxmlformats.org/officeDocument/2006/relationships/image" Target="../media/image247.png"/><Relationship Id="rId3" Type="http://schemas.openxmlformats.org/officeDocument/2006/relationships/image" Target="../media/image237.jpeg"/><Relationship Id="rId7" Type="http://schemas.openxmlformats.org/officeDocument/2006/relationships/image" Target="../media/image241.png"/><Relationship Id="rId12" Type="http://schemas.openxmlformats.org/officeDocument/2006/relationships/image" Target="../media/image246.jpeg"/><Relationship Id="rId2" Type="http://schemas.openxmlformats.org/officeDocument/2006/relationships/image" Target="../media/image236.png"/><Relationship Id="rId1" Type="http://schemas.openxmlformats.org/officeDocument/2006/relationships/slideLayout" Target="../slideLayouts/slideLayout6.xml"/><Relationship Id="rId6" Type="http://schemas.openxmlformats.org/officeDocument/2006/relationships/image" Target="../media/image240.png"/><Relationship Id="rId11" Type="http://schemas.openxmlformats.org/officeDocument/2006/relationships/image" Target="../media/image245.png"/><Relationship Id="rId5" Type="http://schemas.openxmlformats.org/officeDocument/2006/relationships/image" Target="../media/image239.png"/><Relationship Id="rId10" Type="http://schemas.openxmlformats.org/officeDocument/2006/relationships/image" Target="../media/image244.jpeg"/><Relationship Id="rId4" Type="http://schemas.openxmlformats.org/officeDocument/2006/relationships/image" Target="../media/image238.jpeg"/><Relationship Id="rId9" Type="http://schemas.openxmlformats.org/officeDocument/2006/relationships/image" Target="../media/image243.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image" Target="../media/image248.png"/><Relationship Id="rId1" Type="http://schemas.openxmlformats.org/officeDocument/2006/relationships/slideLayout" Target="../slideLayouts/slideLayout6.xml"/><Relationship Id="rId6" Type="http://schemas.openxmlformats.org/officeDocument/2006/relationships/image" Target="../media/image252.png"/><Relationship Id="rId11" Type="http://schemas.openxmlformats.org/officeDocument/2006/relationships/image" Target="../media/image257.png"/><Relationship Id="rId5" Type="http://schemas.openxmlformats.org/officeDocument/2006/relationships/image" Target="../media/image251.jpeg"/><Relationship Id="rId10" Type="http://schemas.openxmlformats.org/officeDocument/2006/relationships/image" Target="../media/image256.png"/><Relationship Id="rId4" Type="http://schemas.openxmlformats.org/officeDocument/2006/relationships/image" Target="../media/image250.png"/><Relationship Id="rId9" Type="http://schemas.openxmlformats.org/officeDocument/2006/relationships/image" Target="../media/image255.png"/></Relationships>
</file>

<file path=ppt/slides/_rels/slide61.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3.jpeg"/><Relationship Id="rId2" Type="http://schemas.openxmlformats.org/officeDocument/2006/relationships/image" Target="../media/image258.jpeg"/><Relationship Id="rId1" Type="http://schemas.openxmlformats.org/officeDocument/2006/relationships/slideLayout" Target="../slideLayouts/slideLayout6.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s>
</file>

<file path=ppt/slides/_rels/slide62.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jpeg"/><Relationship Id="rId1" Type="http://schemas.openxmlformats.org/officeDocument/2006/relationships/slideLayout" Target="../slideLayouts/slideLayout6.xml"/><Relationship Id="rId5" Type="http://schemas.openxmlformats.org/officeDocument/2006/relationships/image" Target="../media/image267.png"/><Relationship Id="rId4" Type="http://schemas.openxmlformats.org/officeDocument/2006/relationships/image" Target="../media/image266.png"/></Relationships>
</file>

<file path=ppt/slides/_rels/slide63.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1.png"/><Relationship Id="rId7" Type="http://schemas.openxmlformats.org/officeDocument/2006/relationships/image" Target="../media/image275.jpeg"/><Relationship Id="rId2" Type="http://schemas.openxmlformats.org/officeDocument/2006/relationships/image" Target="../media/image270.png"/><Relationship Id="rId1" Type="http://schemas.openxmlformats.org/officeDocument/2006/relationships/slideLayout" Target="../slideLayouts/slideLayout6.xml"/><Relationship Id="rId6" Type="http://schemas.openxmlformats.org/officeDocument/2006/relationships/image" Target="../media/image274.jpeg"/><Relationship Id="rId5" Type="http://schemas.openxmlformats.org/officeDocument/2006/relationships/image" Target="../media/image273.png"/><Relationship Id="rId4" Type="http://schemas.openxmlformats.org/officeDocument/2006/relationships/image" Target="../media/image272.png"/><Relationship Id="rId9" Type="http://schemas.openxmlformats.org/officeDocument/2006/relationships/image" Target="../media/image277.jpeg"/></Relationships>
</file>

<file path=ppt/slides/_rels/slide65.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png"/><Relationship Id="rId1" Type="http://schemas.openxmlformats.org/officeDocument/2006/relationships/slideLayout" Target="../slideLayouts/slideLayout6.xml"/><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280.png"/></Relationships>
</file>

<file path=ppt/slides/_rels/slide66.xml.rels><?xml version="1.0" encoding="UTF-8" standalone="yes"?>
<Relationships xmlns="http://schemas.openxmlformats.org/package/2006/relationships"><Relationship Id="rId3" Type="http://schemas.openxmlformats.org/officeDocument/2006/relationships/image" Target="../media/image284.png"/><Relationship Id="rId7" Type="http://schemas.openxmlformats.org/officeDocument/2006/relationships/image" Target="../media/image288.png"/><Relationship Id="rId2" Type="http://schemas.openxmlformats.org/officeDocument/2006/relationships/image" Target="../media/image283.png"/><Relationship Id="rId1" Type="http://schemas.openxmlformats.org/officeDocument/2006/relationships/slideLayout" Target="../slideLayouts/slideLayout6.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s>
</file>

<file path=ppt/slides/_rels/slide67.xml.rels><?xml version="1.0" encoding="UTF-8" standalone="yes"?>
<Relationships xmlns="http://schemas.openxmlformats.org/package/2006/relationships"><Relationship Id="rId8" Type="http://schemas.openxmlformats.org/officeDocument/2006/relationships/image" Target="../media/image295.jpeg"/><Relationship Id="rId3" Type="http://schemas.openxmlformats.org/officeDocument/2006/relationships/image" Target="../media/image290.png"/><Relationship Id="rId7" Type="http://schemas.openxmlformats.org/officeDocument/2006/relationships/image" Target="../media/image294.jpeg"/><Relationship Id="rId2" Type="http://schemas.openxmlformats.org/officeDocument/2006/relationships/image" Target="../media/image289.jpeg"/><Relationship Id="rId1" Type="http://schemas.openxmlformats.org/officeDocument/2006/relationships/slideLayout" Target="../slideLayouts/slideLayout6.xml"/><Relationship Id="rId6" Type="http://schemas.openxmlformats.org/officeDocument/2006/relationships/image" Target="../media/image293.png"/><Relationship Id="rId5" Type="http://schemas.openxmlformats.org/officeDocument/2006/relationships/image" Target="../media/image292.jpeg"/><Relationship Id="rId4" Type="http://schemas.openxmlformats.org/officeDocument/2006/relationships/image" Target="../media/image291.png"/><Relationship Id="rId9" Type="http://schemas.openxmlformats.org/officeDocument/2006/relationships/image" Target="../media/image296.jpeg"/></Relationships>
</file>

<file path=ppt/slides/_rels/slide68.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98.jpeg"/><Relationship Id="rId7" Type="http://schemas.openxmlformats.org/officeDocument/2006/relationships/image" Target="../media/image302.png"/><Relationship Id="rId2" Type="http://schemas.openxmlformats.org/officeDocument/2006/relationships/image" Target="../media/image297.png"/><Relationship Id="rId1" Type="http://schemas.openxmlformats.org/officeDocument/2006/relationships/slideLayout" Target="../slideLayouts/slideLayout6.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 Id="rId9" Type="http://schemas.openxmlformats.org/officeDocument/2006/relationships/image" Target="../media/image304.png"/></Relationships>
</file>

<file path=ppt/slides/_rels/slide69.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145.png"/><Relationship Id="rId1" Type="http://schemas.openxmlformats.org/officeDocument/2006/relationships/slideLayout" Target="../slideLayouts/slideLayout6.xml"/><Relationship Id="rId4" Type="http://schemas.openxmlformats.org/officeDocument/2006/relationships/image" Target="../media/image30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DD0F7-9AD6-34F6-353F-B4AF1EA7411C}"/>
              </a:ext>
            </a:extLst>
          </p:cNvPr>
          <p:cNvSpPr>
            <a:spLocks noGrp="1"/>
          </p:cNvSpPr>
          <p:nvPr>
            <p:ph type="ctrTitle"/>
          </p:nvPr>
        </p:nvSpPr>
        <p:spPr>
          <a:xfrm>
            <a:off x="817418" y="1076180"/>
            <a:ext cx="10557164" cy="3495820"/>
          </a:xfrm>
        </p:spPr>
        <p:txBody>
          <a:bodyPr>
            <a:normAutofit/>
          </a:bodyPr>
          <a:lstStyle/>
          <a:p>
            <a:r>
              <a:rPr lang="de-CH" sz="10000" b="1" dirty="0">
                <a:effectLst>
                  <a:outerShdw blurRad="38100" dist="38100" dir="2700000" algn="tl">
                    <a:srgbClr val="000000">
                      <a:alpha val="43137"/>
                    </a:srgbClr>
                  </a:outerShdw>
                </a:effectLst>
                <a:latin typeface="Monotype Corsiva" panose="03010101010201010101" pitchFamily="66" charset="0"/>
              </a:rPr>
              <a:t>110 Jahre Rheinbund</a:t>
            </a:r>
          </a:p>
        </p:txBody>
      </p:sp>
      <p:sp>
        <p:nvSpPr>
          <p:cNvPr id="3" name="Untertitel 2">
            <a:extLst>
              <a:ext uri="{FF2B5EF4-FFF2-40B4-BE49-F238E27FC236}">
                <a16:creationId xmlns:a16="http://schemas.microsoft.com/office/drawing/2014/main" id="{14EFE90D-DA92-09B3-8820-50E848D62CB3}"/>
              </a:ext>
            </a:extLst>
          </p:cNvPr>
          <p:cNvSpPr>
            <a:spLocks noGrp="1"/>
          </p:cNvSpPr>
          <p:nvPr>
            <p:ph type="subTitle" idx="1"/>
          </p:nvPr>
        </p:nvSpPr>
        <p:spPr>
          <a:xfrm>
            <a:off x="438150" y="5105544"/>
            <a:ext cx="11372850" cy="1655762"/>
          </a:xfrm>
        </p:spPr>
        <p:txBody>
          <a:bodyPr>
            <a:normAutofit/>
          </a:bodyPr>
          <a:lstStyle/>
          <a:p>
            <a:r>
              <a:rPr lang="de-CH" sz="4400" dirty="0"/>
              <a:t>Ein Querschnitt durch 110 Jahre </a:t>
            </a:r>
            <a:r>
              <a:rPr lang="de-CH" sz="4400" dirty="0" err="1"/>
              <a:t>Pfadigeschichte</a:t>
            </a:r>
            <a:endParaRPr lang="de-CH" sz="4400" dirty="0"/>
          </a:p>
        </p:txBody>
      </p:sp>
      <p:pic>
        <p:nvPicPr>
          <p:cNvPr id="5" name="Grafik 4">
            <a:extLst>
              <a:ext uri="{FF2B5EF4-FFF2-40B4-BE49-F238E27FC236}">
                <a16:creationId xmlns:a16="http://schemas.microsoft.com/office/drawing/2014/main" id="{0993F77C-C26F-5913-1B5A-9C42DA8ABB2D}"/>
              </a:ext>
            </a:extLst>
          </p:cNvPr>
          <p:cNvPicPr>
            <a:picLocks noChangeAspect="1"/>
          </p:cNvPicPr>
          <p:nvPr/>
        </p:nvPicPr>
        <p:blipFill>
          <a:blip r:embed="rId2"/>
          <a:stretch>
            <a:fillRect/>
          </a:stretch>
        </p:blipFill>
        <p:spPr>
          <a:xfrm>
            <a:off x="4656293" y="542636"/>
            <a:ext cx="2396404" cy="2556164"/>
          </a:xfrm>
          <a:prstGeom prst="rect">
            <a:avLst/>
          </a:prstGeom>
        </p:spPr>
      </p:pic>
    </p:spTree>
    <p:extLst>
      <p:ext uri="{BB962C8B-B14F-4D97-AF65-F5344CB8AC3E}">
        <p14:creationId xmlns:p14="http://schemas.microsoft.com/office/powerpoint/2010/main" val="3736478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DE433-AC98-7A75-3242-E049BB15110B}"/>
              </a:ext>
            </a:extLst>
          </p:cNvPr>
          <p:cNvSpPr>
            <a:spLocks noGrp="1"/>
          </p:cNvSpPr>
          <p:nvPr>
            <p:ph type="title"/>
          </p:nvPr>
        </p:nvSpPr>
        <p:spPr>
          <a:xfrm>
            <a:off x="733425" y="409256"/>
            <a:ext cx="11169073" cy="1325563"/>
          </a:xfrm>
        </p:spPr>
        <p:txBody>
          <a:bodyPr>
            <a:noAutofit/>
          </a:bodyPr>
          <a:lstStyle/>
          <a:p>
            <a:r>
              <a:rPr lang="de-CH" sz="2800" dirty="0">
                <a:latin typeface="+mn-lt"/>
              </a:rPr>
              <a:t>1928 </a:t>
            </a:r>
            <a:br>
              <a:rPr lang="de-CH" sz="2800" dirty="0">
                <a:latin typeface="+mn-lt"/>
              </a:rPr>
            </a:br>
            <a:r>
              <a:rPr lang="de-CH" sz="2800" dirty="0">
                <a:latin typeface="+mn-lt"/>
              </a:rPr>
              <a:t>Knatsch im Rheinbund:</a:t>
            </a:r>
            <a:br>
              <a:rPr lang="de-CH" sz="2800" dirty="0">
                <a:latin typeface="+mn-lt"/>
              </a:rPr>
            </a:br>
            <a:r>
              <a:rPr lang="de-CH" sz="2800" dirty="0">
                <a:latin typeface="+mn-lt"/>
              </a:rPr>
              <a:t>der ganze Stamm Rotberg tritt aus und gründet die </a:t>
            </a:r>
            <a:r>
              <a:rPr lang="de-CH" sz="2800" dirty="0" err="1">
                <a:latin typeface="+mn-lt"/>
              </a:rPr>
              <a:t>Pfadiabteilung</a:t>
            </a:r>
            <a:r>
              <a:rPr lang="de-CH" sz="2800" dirty="0">
                <a:latin typeface="+mn-lt"/>
              </a:rPr>
              <a:t> Pro Patria</a:t>
            </a:r>
          </a:p>
        </p:txBody>
      </p:sp>
      <p:pic>
        <p:nvPicPr>
          <p:cNvPr id="4" name="Grafik 3">
            <a:extLst>
              <a:ext uri="{FF2B5EF4-FFF2-40B4-BE49-F238E27FC236}">
                <a16:creationId xmlns:a16="http://schemas.microsoft.com/office/drawing/2014/main" id="{42BB0231-E6CF-4C8E-71D3-67AA3D30E75B}"/>
              </a:ext>
            </a:extLst>
          </p:cNvPr>
          <p:cNvPicPr>
            <a:picLocks noChangeAspect="1"/>
          </p:cNvPicPr>
          <p:nvPr/>
        </p:nvPicPr>
        <p:blipFill>
          <a:blip r:embed="rId2"/>
          <a:stretch>
            <a:fillRect/>
          </a:stretch>
        </p:blipFill>
        <p:spPr>
          <a:xfrm>
            <a:off x="7742959" y="2418048"/>
            <a:ext cx="2705100" cy="2562225"/>
          </a:xfrm>
          <a:prstGeom prst="rect">
            <a:avLst/>
          </a:prstGeom>
        </p:spPr>
      </p:pic>
      <p:pic>
        <p:nvPicPr>
          <p:cNvPr id="6" name="Grafik 5">
            <a:extLst>
              <a:ext uri="{FF2B5EF4-FFF2-40B4-BE49-F238E27FC236}">
                <a16:creationId xmlns:a16="http://schemas.microsoft.com/office/drawing/2014/main" id="{B8EE16D8-5AB7-FC42-D788-B44947DDEEDB}"/>
              </a:ext>
            </a:extLst>
          </p:cNvPr>
          <p:cNvPicPr>
            <a:picLocks noChangeAspect="1"/>
          </p:cNvPicPr>
          <p:nvPr/>
        </p:nvPicPr>
        <p:blipFill>
          <a:blip r:embed="rId3"/>
          <a:stretch>
            <a:fillRect/>
          </a:stretch>
        </p:blipFill>
        <p:spPr>
          <a:xfrm>
            <a:off x="2382363" y="2598155"/>
            <a:ext cx="1885704" cy="2141393"/>
          </a:xfrm>
          <a:prstGeom prst="rect">
            <a:avLst/>
          </a:prstGeom>
        </p:spPr>
      </p:pic>
      <p:cxnSp>
        <p:nvCxnSpPr>
          <p:cNvPr id="8" name="Gerader Verbinder 7">
            <a:extLst>
              <a:ext uri="{FF2B5EF4-FFF2-40B4-BE49-F238E27FC236}">
                <a16:creationId xmlns:a16="http://schemas.microsoft.com/office/drawing/2014/main" id="{7D322294-E496-EDCF-1D79-84318AFBAC39}"/>
              </a:ext>
            </a:extLst>
          </p:cNvPr>
          <p:cNvCxnSpPr>
            <a:cxnSpLocks/>
          </p:cNvCxnSpPr>
          <p:nvPr/>
        </p:nvCxnSpPr>
        <p:spPr>
          <a:xfrm>
            <a:off x="2218829" y="2454848"/>
            <a:ext cx="2115171" cy="2321499"/>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Gerader Verbinder 11">
            <a:extLst>
              <a:ext uri="{FF2B5EF4-FFF2-40B4-BE49-F238E27FC236}">
                <a16:creationId xmlns:a16="http://schemas.microsoft.com/office/drawing/2014/main" id="{E95912AA-0868-C758-95B3-F8411CC9711C}"/>
              </a:ext>
            </a:extLst>
          </p:cNvPr>
          <p:cNvCxnSpPr>
            <a:cxnSpLocks/>
          </p:cNvCxnSpPr>
          <p:nvPr/>
        </p:nvCxnSpPr>
        <p:spPr>
          <a:xfrm flipH="1">
            <a:off x="2382363" y="2491648"/>
            <a:ext cx="1951637" cy="2284699"/>
          </a:xfrm>
          <a:prstGeom prst="line">
            <a:avLst/>
          </a:prstGeom>
          <a:ln w="63500">
            <a:solidFill>
              <a:srgbClr val="FF0000"/>
            </a:solidFill>
          </a:ln>
        </p:spPr>
        <p:style>
          <a:lnRef idx="1">
            <a:schemeClr val="accent2"/>
          </a:lnRef>
          <a:fillRef idx="0">
            <a:schemeClr val="accent2"/>
          </a:fillRef>
          <a:effectRef idx="0">
            <a:schemeClr val="accent2"/>
          </a:effectRef>
          <a:fontRef idx="minor">
            <a:schemeClr val="tx1"/>
          </a:fontRef>
        </p:style>
      </p:cxnSp>
      <p:sp>
        <p:nvSpPr>
          <p:cNvPr id="19" name="Pfeil: nach rechts 18">
            <a:extLst>
              <a:ext uri="{FF2B5EF4-FFF2-40B4-BE49-F238E27FC236}">
                <a16:creationId xmlns:a16="http://schemas.microsoft.com/office/drawing/2014/main" id="{93DDEC9C-A11C-1809-BA16-5E89EB0D38DC}"/>
              </a:ext>
            </a:extLst>
          </p:cNvPr>
          <p:cNvSpPr/>
          <p:nvPr/>
        </p:nvSpPr>
        <p:spPr>
          <a:xfrm>
            <a:off x="5425388" y="3214529"/>
            <a:ext cx="978408" cy="48463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CH"/>
          </a:p>
        </p:txBody>
      </p:sp>
      <p:sp>
        <p:nvSpPr>
          <p:cNvPr id="22" name="Textfeld 21">
            <a:extLst>
              <a:ext uri="{FF2B5EF4-FFF2-40B4-BE49-F238E27FC236}">
                <a16:creationId xmlns:a16="http://schemas.microsoft.com/office/drawing/2014/main" id="{FDA27571-EB3F-2407-D5F4-A6D566A1F111}"/>
              </a:ext>
            </a:extLst>
          </p:cNvPr>
          <p:cNvSpPr txBox="1"/>
          <p:nvPr/>
        </p:nvSpPr>
        <p:spPr>
          <a:xfrm>
            <a:off x="733425" y="5930856"/>
            <a:ext cx="11030327" cy="369332"/>
          </a:xfrm>
          <a:prstGeom prst="rect">
            <a:avLst/>
          </a:prstGeom>
          <a:noFill/>
        </p:spPr>
        <p:txBody>
          <a:bodyPr wrap="none" rtlCol="0">
            <a:spAutoFit/>
          </a:bodyPr>
          <a:lstStyle/>
          <a:p>
            <a:r>
              <a:rPr lang="de-CH" dirty="0"/>
              <a:t>Heute sind die </a:t>
            </a:r>
            <a:r>
              <a:rPr lang="de-CH" dirty="0" err="1"/>
              <a:t>Pfadiabteilungen</a:t>
            </a:r>
            <a:r>
              <a:rPr lang="de-CH" dirty="0"/>
              <a:t> Rheinbund und Pro Patria wieder freundschaftlich verbunden im Bezirk Rheinbund </a:t>
            </a:r>
          </a:p>
        </p:txBody>
      </p:sp>
      <p:sp>
        <p:nvSpPr>
          <p:cNvPr id="3" name="Textfeld 2">
            <a:extLst>
              <a:ext uri="{FF2B5EF4-FFF2-40B4-BE49-F238E27FC236}">
                <a16:creationId xmlns:a16="http://schemas.microsoft.com/office/drawing/2014/main" id="{AADE5E92-F525-69E3-FEC3-3D351DFA0CD1}"/>
              </a:ext>
            </a:extLst>
          </p:cNvPr>
          <p:cNvSpPr txBox="1"/>
          <p:nvPr/>
        </p:nvSpPr>
        <p:spPr>
          <a:xfrm>
            <a:off x="2812921" y="4698188"/>
            <a:ext cx="926985" cy="369332"/>
          </a:xfrm>
          <a:prstGeom prst="rect">
            <a:avLst/>
          </a:prstGeom>
          <a:noFill/>
        </p:spPr>
        <p:txBody>
          <a:bodyPr wrap="none" rtlCol="0">
            <a:spAutoFit/>
          </a:bodyPr>
          <a:lstStyle/>
          <a:p>
            <a:r>
              <a:rPr lang="de-CH" dirty="0"/>
              <a:t>Rotberg</a:t>
            </a:r>
          </a:p>
        </p:txBody>
      </p:sp>
    </p:spTree>
    <p:extLst>
      <p:ext uri="{BB962C8B-B14F-4D97-AF65-F5344CB8AC3E}">
        <p14:creationId xmlns:p14="http://schemas.microsoft.com/office/powerpoint/2010/main" val="4208451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AF142F0-60CC-4BF6-3085-60E804974266}"/>
              </a:ext>
            </a:extLst>
          </p:cNvPr>
          <p:cNvSpPr txBox="1">
            <a:spLocks/>
          </p:cNvSpPr>
          <p:nvPr/>
        </p:nvSpPr>
        <p:spPr>
          <a:xfrm>
            <a:off x="742085" y="395237"/>
            <a:ext cx="3494160" cy="17492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800" dirty="0">
                <a:latin typeface="+mn-lt"/>
              </a:rPr>
              <a:t>1932</a:t>
            </a:r>
            <a:br>
              <a:rPr lang="de-CH" sz="2800" dirty="0">
                <a:latin typeface="+mn-lt"/>
              </a:rPr>
            </a:br>
            <a:r>
              <a:rPr lang="de-CH" sz="2800" dirty="0">
                <a:latin typeface="+mn-lt"/>
              </a:rPr>
              <a:t>Das erste Pfingstlager:</a:t>
            </a:r>
          </a:p>
          <a:p>
            <a:r>
              <a:rPr lang="de-CH" sz="2800" dirty="0">
                <a:latin typeface="+mn-lt"/>
              </a:rPr>
              <a:t>auf der </a:t>
            </a:r>
            <a:r>
              <a:rPr lang="de-CH" sz="2800" dirty="0" err="1">
                <a:latin typeface="+mn-lt"/>
              </a:rPr>
              <a:t>Welschmatt</a:t>
            </a:r>
            <a:endParaRPr lang="de-CH" sz="2800" dirty="0">
              <a:latin typeface="+mn-lt"/>
            </a:endParaRPr>
          </a:p>
          <a:p>
            <a:r>
              <a:rPr lang="de-CH" sz="2800" dirty="0">
                <a:latin typeface="+mn-lt"/>
              </a:rPr>
              <a:t>bei Roggenburg</a:t>
            </a:r>
          </a:p>
        </p:txBody>
      </p:sp>
      <p:pic>
        <p:nvPicPr>
          <p:cNvPr id="9" name="Grafik 8">
            <a:extLst>
              <a:ext uri="{FF2B5EF4-FFF2-40B4-BE49-F238E27FC236}">
                <a16:creationId xmlns:a16="http://schemas.microsoft.com/office/drawing/2014/main" id="{A59080C8-AF2A-5EE3-B51C-33087A42E200}"/>
              </a:ext>
            </a:extLst>
          </p:cNvPr>
          <p:cNvPicPr>
            <a:picLocks noChangeAspect="1"/>
          </p:cNvPicPr>
          <p:nvPr/>
        </p:nvPicPr>
        <p:blipFill>
          <a:blip r:embed="rId2"/>
          <a:stretch>
            <a:fillRect/>
          </a:stretch>
        </p:blipFill>
        <p:spPr>
          <a:xfrm>
            <a:off x="4011397" y="1376111"/>
            <a:ext cx="2709863" cy="1749224"/>
          </a:xfrm>
          <a:prstGeom prst="rect">
            <a:avLst/>
          </a:prstGeom>
        </p:spPr>
      </p:pic>
      <p:pic>
        <p:nvPicPr>
          <p:cNvPr id="11" name="Grafik 10">
            <a:extLst>
              <a:ext uri="{FF2B5EF4-FFF2-40B4-BE49-F238E27FC236}">
                <a16:creationId xmlns:a16="http://schemas.microsoft.com/office/drawing/2014/main" id="{614E8513-09EB-AA92-0F99-7972E5C968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0418" y="3280710"/>
            <a:ext cx="3123836" cy="3310405"/>
          </a:xfrm>
          <a:prstGeom prst="rect">
            <a:avLst/>
          </a:prstGeom>
        </p:spPr>
      </p:pic>
      <p:pic>
        <p:nvPicPr>
          <p:cNvPr id="10" name="Grafik 9">
            <a:extLst>
              <a:ext uri="{FF2B5EF4-FFF2-40B4-BE49-F238E27FC236}">
                <a16:creationId xmlns:a16="http://schemas.microsoft.com/office/drawing/2014/main" id="{EC02EA51-DC5F-D6F1-8317-C2ACBD294479}"/>
              </a:ext>
            </a:extLst>
          </p:cNvPr>
          <p:cNvPicPr>
            <a:picLocks noChangeAspect="1"/>
          </p:cNvPicPr>
          <p:nvPr/>
        </p:nvPicPr>
        <p:blipFill>
          <a:blip r:embed="rId4"/>
          <a:stretch>
            <a:fillRect/>
          </a:stretch>
        </p:blipFill>
        <p:spPr>
          <a:xfrm>
            <a:off x="1040005" y="3280709"/>
            <a:ext cx="5708264" cy="3310405"/>
          </a:xfrm>
          <a:prstGeom prst="rect">
            <a:avLst/>
          </a:prstGeom>
        </p:spPr>
      </p:pic>
      <p:pic>
        <p:nvPicPr>
          <p:cNvPr id="13" name="Grafik 12">
            <a:extLst>
              <a:ext uri="{FF2B5EF4-FFF2-40B4-BE49-F238E27FC236}">
                <a16:creationId xmlns:a16="http://schemas.microsoft.com/office/drawing/2014/main" id="{290C6AA6-63D8-3DF2-D155-AD27746DD062}"/>
              </a:ext>
            </a:extLst>
          </p:cNvPr>
          <p:cNvPicPr>
            <a:picLocks noChangeAspect="1"/>
          </p:cNvPicPr>
          <p:nvPr/>
        </p:nvPicPr>
        <p:blipFill>
          <a:blip r:embed="rId5"/>
          <a:stretch>
            <a:fillRect/>
          </a:stretch>
        </p:blipFill>
        <p:spPr>
          <a:xfrm>
            <a:off x="6825672" y="485546"/>
            <a:ext cx="5105907" cy="2639789"/>
          </a:xfrm>
          <a:prstGeom prst="rect">
            <a:avLst/>
          </a:prstGeom>
        </p:spPr>
      </p:pic>
    </p:spTree>
    <p:extLst>
      <p:ext uri="{BB962C8B-B14F-4D97-AF65-F5344CB8AC3E}">
        <p14:creationId xmlns:p14="http://schemas.microsoft.com/office/powerpoint/2010/main" val="27697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71BAE-ECE7-946A-3F5D-B0C1233CB934}"/>
              </a:ext>
            </a:extLst>
          </p:cNvPr>
          <p:cNvSpPr txBox="1">
            <a:spLocks/>
          </p:cNvSpPr>
          <p:nvPr/>
        </p:nvSpPr>
        <p:spPr>
          <a:xfrm>
            <a:off x="746551" y="467926"/>
            <a:ext cx="412432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800" dirty="0">
                <a:latin typeface="+mn-lt"/>
              </a:rPr>
              <a:t>1933</a:t>
            </a:r>
            <a:br>
              <a:rPr lang="de-CH" sz="2800" dirty="0">
                <a:latin typeface="+mn-lt"/>
              </a:rPr>
            </a:br>
            <a:r>
              <a:rPr lang="de-CH" sz="2800" dirty="0">
                <a:latin typeface="+mn-lt"/>
              </a:rPr>
              <a:t>Der Maibummel wird zur Tradition im Rheinbund</a:t>
            </a:r>
          </a:p>
        </p:txBody>
      </p:sp>
      <p:pic>
        <p:nvPicPr>
          <p:cNvPr id="4" name="Grafik 3">
            <a:extLst>
              <a:ext uri="{FF2B5EF4-FFF2-40B4-BE49-F238E27FC236}">
                <a16:creationId xmlns:a16="http://schemas.microsoft.com/office/drawing/2014/main" id="{8A958D64-840D-8A90-6EEE-C3A01DA4334D}"/>
              </a:ext>
            </a:extLst>
          </p:cNvPr>
          <p:cNvPicPr>
            <a:picLocks noChangeAspect="1"/>
          </p:cNvPicPr>
          <p:nvPr/>
        </p:nvPicPr>
        <p:blipFill>
          <a:blip r:embed="rId2"/>
          <a:stretch>
            <a:fillRect/>
          </a:stretch>
        </p:blipFill>
        <p:spPr>
          <a:xfrm>
            <a:off x="5262324" y="3514316"/>
            <a:ext cx="3471429" cy="2382703"/>
          </a:xfrm>
          <a:prstGeom prst="rect">
            <a:avLst/>
          </a:prstGeom>
        </p:spPr>
      </p:pic>
      <p:pic>
        <p:nvPicPr>
          <p:cNvPr id="8" name="Grafik 7">
            <a:extLst>
              <a:ext uri="{FF2B5EF4-FFF2-40B4-BE49-F238E27FC236}">
                <a16:creationId xmlns:a16="http://schemas.microsoft.com/office/drawing/2014/main" id="{1429902D-B404-44A0-0B30-640CD9E61F34}"/>
              </a:ext>
            </a:extLst>
          </p:cNvPr>
          <p:cNvPicPr>
            <a:picLocks noChangeAspect="1"/>
          </p:cNvPicPr>
          <p:nvPr/>
        </p:nvPicPr>
        <p:blipFill>
          <a:blip r:embed="rId3"/>
          <a:stretch>
            <a:fillRect/>
          </a:stretch>
        </p:blipFill>
        <p:spPr>
          <a:xfrm>
            <a:off x="8981890" y="1283061"/>
            <a:ext cx="2819270" cy="4291878"/>
          </a:xfrm>
          <a:prstGeom prst="rect">
            <a:avLst/>
          </a:prstGeom>
        </p:spPr>
      </p:pic>
      <p:pic>
        <p:nvPicPr>
          <p:cNvPr id="10" name="Grafik 9">
            <a:extLst>
              <a:ext uri="{FF2B5EF4-FFF2-40B4-BE49-F238E27FC236}">
                <a16:creationId xmlns:a16="http://schemas.microsoft.com/office/drawing/2014/main" id="{619F042A-0F2B-E393-84EA-CED7F5B65DF2}"/>
              </a:ext>
            </a:extLst>
          </p:cNvPr>
          <p:cNvPicPr>
            <a:picLocks noChangeAspect="1"/>
          </p:cNvPicPr>
          <p:nvPr/>
        </p:nvPicPr>
        <p:blipFill>
          <a:blip r:embed="rId4"/>
          <a:stretch>
            <a:fillRect/>
          </a:stretch>
        </p:blipFill>
        <p:spPr>
          <a:xfrm>
            <a:off x="5262325" y="807822"/>
            <a:ext cx="3471429" cy="2491990"/>
          </a:xfrm>
          <a:prstGeom prst="rect">
            <a:avLst/>
          </a:prstGeom>
        </p:spPr>
      </p:pic>
      <p:sp>
        <p:nvSpPr>
          <p:cNvPr id="15" name="Textfeld 14">
            <a:extLst>
              <a:ext uri="{FF2B5EF4-FFF2-40B4-BE49-F238E27FC236}">
                <a16:creationId xmlns:a16="http://schemas.microsoft.com/office/drawing/2014/main" id="{6307979E-BE57-C38F-76E6-B1251CC155B3}"/>
              </a:ext>
            </a:extLst>
          </p:cNvPr>
          <p:cNvSpPr txBox="1"/>
          <p:nvPr/>
        </p:nvSpPr>
        <p:spPr>
          <a:xfrm>
            <a:off x="5883564" y="6221343"/>
            <a:ext cx="4767074" cy="369332"/>
          </a:xfrm>
          <a:prstGeom prst="rect">
            <a:avLst/>
          </a:prstGeom>
          <a:noFill/>
        </p:spPr>
        <p:txBody>
          <a:bodyPr wrap="none" rtlCol="0">
            <a:spAutoFit/>
          </a:bodyPr>
          <a:lstStyle/>
          <a:p>
            <a:r>
              <a:rPr lang="de-CH" dirty="0"/>
              <a:t>Erste Route 1933: Ettingen – </a:t>
            </a:r>
            <a:r>
              <a:rPr lang="de-CH" dirty="0" err="1"/>
              <a:t>Fringeli</a:t>
            </a:r>
            <a:r>
              <a:rPr lang="de-CH" dirty="0"/>
              <a:t> – Grellingen</a:t>
            </a:r>
          </a:p>
        </p:txBody>
      </p:sp>
      <p:pic>
        <p:nvPicPr>
          <p:cNvPr id="5" name="Grafik 4">
            <a:extLst>
              <a:ext uri="{FF2B5EF4-FFF2-40B4-BE49-F238E27FC236}">
                <a16:creationId xmlns:a16="http://schemas.microsoft.com/office/drawing/2014/main" id="{9D50D6F1-AC19-6D30-EB12-C2772DE9F3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765" y="1693286"/>
            <a:ext cx="3684812" cy="2474604"/>
          </a:xfrm>
          <a:prstGeom prst="rect">
            <a:avLst/>
          </a:prstGeom>
        </p:spPr>
      </p:pic>
      <p:pic>
        <p:nvPicPr>
          <p:cNvPr id="9" name="Grafik 8">
            <a:extLst>
              <a:ext uri="{FF2B5EF4-FFF2-40B4-BE49-F238E27FC236}">
                <a16:creationId xmlns:a16="http://schemas.microsoft.com/office/drawing/2014/main" id="{7D33B09F-44DF-74C1-C633-425B28668A0C}"/>
              </a:ext>
            </a:extLst>
          </p:cNvPr>
          <p:cNvPicPr>
            <a:picLocks noChangeAspect="1"/>
          </p:cNvPicPr>
          <p:nvPr/>
        </p:nvPicPr>
        <p:blipFill>
          <a:blip r:embed="rId6"/>
          <a:stretch>
            <a:fillRect/>
          </a:stretch>
        </p:blipFill>
        <p:spPr>
          <a:xfrm>
            <a:off x="851765" y="4307297"/>
            <a:ext cx="4162422" cy="2348033"/>
          </a:xfrm>
          <a:prstGeom prst="rect">
            <a:avLst/>
          </a:prstGeom>
        </p:spPr>
      </p:pic>
    </p:spTree>
    <p:extLst>
      <p:ext uri="{BB962C8B-B14F-4D97-AF65-F5344CB8AC3E}">
        <p14:creationId xmlns:p14="http://schemas.microsoft.com/office/powerpoint/2010/main" val="429228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B29FC-15B6-DD72-8A66-B51F63B98804}"/>
              </a:ext>
            </a:extLst>
          </p:cNvPr>
          <p:cNvSpPr>
            <a:spLocks noGrp="1"/>
          </p:cNvSpPr>
          <p:nvPr>
            <p:ph type="title"/>
          </p:nvPr>
        </p:nvSpPr>
        <p:spPr>
          <a:xfrm>
            <a:off x="742949" y="242022"/>
            <a:ext cx="10882746" cy="1694584"/>
          </a:xfrm>
        </p:spPr>
        <p:txBody>
          <a:bodyPr>
            <a:normAutofit/>
          </a:bodyPr>
          <a:lstStyle/>
          <a:p>
            <a:r>
              <a:rPr lang="de-CH" sz="2800" dirty="0">
                <a:latin typeface="+mn-lt"/>
              </a:rPr>
              <a:t>1933</a:t>
            </a:r>
            <a:br>
              <a:rPr lang="de-CH" sz="2800" dirty="0">
                <a:latin typeface="+mn-lt"/>
              </a:rPr>
            </a:br>
            <a:r>
              <a:rPr lang="de-CH" sz="2800" dirty="0">
                <a:latin typeface="+mn-lt"/>
              </a:rPr>
              <a:t>Der Schweiz. Pfadfinderbund gibt dem Rheinbund offiziell die Bewilligung, das </a:t>
            </a:r>
            <a:r>
              <a:rPr lang="de-CH" sz="2800" dirty="0" err="1">
                <a:latin typeface="+mn-lt"/>
              </a:rPr>
              <a:t>Reichensteiner</a:t>
            </a:r>
            <a:r>
              <a:rPr lang="de-CH" sz="2800" dirty="0">
                <a:latin typeface="+mn-lt"/>
              </a:rPr>
              <a:t>-Wappen als Rheinbund-Wappen zu führen</a:t>
            </a:r>
          </a:p>
        </p:txBody>
      </p:sp>
      <p:pic>
        <p:nvPicPr>
          <p:cNvPr id="6" name="Grafik 5">
            <a:extLst>
              <a:ext uri="{FF2B5EF4-FFF2-40B4-BE49-F238E27FC236}">
                <a16:creationId xmlns:a16="http://schemas.microsoft.com/office/drawing/2014/main" id="{D4F4956B-DDF5-DC12-765E-14712778C000}"/>
              </a:ext>
            </a:extLst>
          </p:cNvPr>
          <p:cNvPicPr>
            <a:picLocks noChangeAspect="1"/>
          </p:cNvPicPr>
          <p:nvPr/>
        </p:nvPicPr>
        <p:blipFill>
          <a:blip r:embed="rId2"/>
          <a:stretch>
            <a:fillRect/>
          </a:stretch>
        </p:blipFill>
        <p:spPr>
          <a:xfrm>
            <a:off x="939799" y="2278784"/>
            <a:ext cx="3983633" cy="4214091"/>
          </a:xfrm>
          <a:prstGeom prst="rect">
            <a:avLst/>
          </a:prstGeom>
        </p:spPr>
      </p:pic>
      <p:pic>
        <p:nvPicPr>
          <p:cNvPr id="8" name="Grafik 7">
            <a:extLst>
              <a:ext uri="{FF2B5EF4-FFF2-40B4-BE49-F238E27FC236}">
                <a16:creationId xmlns:a16="http://schemas.microsoft.com/office/drawing/2014/main" id="{D13A80AB-5C24-C643-5BC7-86D8F5F42B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200" y="2255244"/>
            <a:ext cx="3291420" cy="4237631"/>
          </a:xfrm>
          <a:prstGeom prst="rect">
            <a:avLst/>
          </a:prstGeom>
        </p:spPr>
      </p:pic>
      <p:pic>
        <p:nvPicPr>
          <p:cNvPr id="10" name="Grafik 9">
            <a:extLst>
              <a:ext uri="{FF2B5EF4-FFF2-40B4-BE49-F238E27FC236}">
                <a16:creationId xmlns:a16="http://schemas.microsoft.com/office/drawing/2014/main" id="{2BDB49E8-5227-71EF-AC27-99383DD1A168}"/>
              </a:ext>
            </a:extLst>
          </p:cNvPr>
          <p:cNvPicPr>
            <a:picLocks noChangeAspect="1"/>
          </p:cNvPicPr>
          <p:nvPr/>
        </p:nvPicPr>
        <p:blipFill>
          <a:blip r:embed="rId4"/>
          <a:stretch>
            <a:fillRect/>
          </a:stretch>
        </p:blipFill>
        <p:spPr>
          <a:xfrm>
            <a:off x="5409005" y="3107747"/>
            <a:ext cx="2396404" cy="2556164"/>
          </a:xfrm>
          <a:prstGeom prst="rect">
            <a:avLst/>
          </a:prstGeom>
        </p:spPr>
      </p:pic>
    </p:spTree>
    <p:extLst>
      <p:ext uri="{BB962C8B-B14F-4D97-AF65-F5344CB8AC3E}">
        <p14:creationId xmlns:p14="http://schemas.microsoft.com/office/powerpoint/2010/main" val="1186031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8DEED-1900-731E-80B3-B3F3CF44430D}"/>
              </a:ext>
            </a:extLst>
          </p:cNvPr>
          <p:cNvSpPr>
            <a:spLocks noGrp="1"/>
          </p:cNvSpPr>
          <p:nvPr>
            <p:ph type="title"/>
          </p:nvPr>
        </p:nvSpPr>
        <p:spPr/>
        <p:txBody>
          <a:bodyPr/>
          <a:lstStyle/>
          <a:p>
            <a:pPr algn="ctr"/>
            <a:r>
              <a:rPr lang="de-CH" b="1" dirty="0"/>
              <a:t>Die Jahre 1934 - 1944</a:t>
            </a:r>
          </a:p>
        </p:txBody>
      </p:sp>
      <p:sp>
        <p:nvSpPr>
          <p:cNvPr id="3" name="Textfeld 2">
            <a:extLst>
              <a:ext uri="{FF2B5EF4-FFF2-40B4-BE49-F238E27FC236}">
                <a16:creationId xmlns:a16="http://schemas.microsoft.com/office/drawing/2014/main" id="{86C54ACD-C7BB-08E6-8E93-5B6D48050DAF}"/>
              </a:ext>
            </a:extLst>
          </p:cNvPr>
          <p:cNvSpPr txBox="1"/>
          <p:nvPr/>
        </p:nvSpPr>
        <p:spPr>
          <a:xfrm>
            <a:off x="932873" y="1431637"/>
            <a:ext cx="10189200" cy="1569660"/>
          </a:xfrm>
          <a:prstGeom prst="rect">
            <a:avLst/>
          </a:prstGeom>
          <a:noFill/>
        </p:spPr>
        <p:txBody>
          <a:bodyPr wrap="none" rtlCol="0">
            <a:spAutoFit/>
          </a:bodyPr>
          <a:lstStyle/>
          <a:p>
            <a:r>
              <a:rPr lang="de-CH" sz="3200" dirty="0"/>
              <a:t>Schwierige Jahre geprägt weltweit von Krisen und Krieg:</a:t>
            </a:r>
          </a:p>
          <a:p>
            <a:r>
              <a:rPr lang="de-CH" sz="3200" dirty="0"/>
              <a:t>Ernst Götz v/o </a:t>
            </a:r>
            <a:r>
              <a:rPr lang="de-CH" sz="3200" dirty="0" err="1"/>
              <a:t>Busi</a:t>
            </a:r>
            <a:r>
              <a:rPr lang="de-CH" sz="3200" dirty="0"/>
              <a:t> führt den Rheinbund als Abteilungsleiter</a:t>
            </a:r>
          </a:p>
          <a:p>
            <a:r>
              <a:rPr lang="de-CH" sz="3200" dirty="0"/>
              <a:t>durch alle stürmischen Zeiten</a:t>
            </a:r>
          </a:p>
        </p:txBody>
      </p:sp>
      <p:pic>
        <p:nvPicPr>
          <p:cNvPr id="5" name="Grafik 4">
            <a:extLst>
              <a:ext uri="{FF2B5EF4-FFF2-40B4-BE49-F238E27FC236}">
                <a16:creationId xmlns:a16="http://schemas.microsoft.com/office/drawing/2014/main" id="{E7195290-B5D9-ECF6-AB19-45C2538CADD1}"/>
              </a:ext>
            </a:extLst>
          </p:cNvPr>
          <p:cNvPicPr>
            <a:picLocks noChangeAspect="1"/>
          </p:cNvPicPr>
          <p:nvPr/>
        </p:nvPicPr>
        <p:blipFill>
          <a:blip r:embed="rId2"/>
          <a:stretch>
            <a:fillRect/>
          </a:stretch>
        </p:blipFill>
        <p:spPr>
          <a:xfrm>
            <a:off x="1096063" y="3444642"/>
            <a:ext cx="2552700" cy="3171825"/>
          </a:xfrm>
          <a:prstGeom prst="rect">
            <a:avLst/>
          </a:prstGeom>
        </p:spPr>
      </p:pic>
      <p:sp>
        <p:nvSpPr>
          <p:cNvPr id="8" name="Textfeld 7">
            <a:extLst>
              <a:ext uri="{FF2B5EF4-FFF2-40B4-BE49-F238E27FC236}">
                <a16:creationId xmlns:a16="http://schemas.microsoft.com/office/drawing/2014/main" id="{146CDB72-93A0-01B5-DD2E-1CBFA6D231A6}"/>
              </a:ext>
            </a:extLst>
          </p:cNvPr>
          <p:cNvSpPr txBox="1"/>
          <p:nvPr/>
        </p:nvSpPr>
        <p:spPr>
          <a:xfrm>
            <a:off x="3790837" y="3462881"/>
            <a:ext cx="1467068" cy="1292662"/>
          </a:xfrm>
          <a:prstGeom prst="rect">
            <a:avLst/>
          </a:prstGeom>
          <a:noFill/>
        </p:spPr>
        <p:txBody>
          <a:bodyPr wrap="none" rtlCol="0">
            <a:spAutoFit/>
          </a:bodyPr>
          <a:lstStyle/>
          <a:p>
            <a:r>
              <a:rPr lang="de-CH" sz="2000" dirty="0"/>
              <a:t>1932 – 1941</a:t>
            </a:r>
          </a:p>
          <a:p>
            <a:r>
              <a:rPr lang="de-CH" sz="2000" dirty="0"/>
              <a:t>1945 – 1946</a:t>
            </a:r>
          </a:p>
          <a:p>
            <a:r>
              <a:rPr lang="de-CH" sz="2000" dirty="0"/>
              <a:t>1957 – 1959</a:t>
            </a:r>
          </a:p>
          <a:p>
            <a:endParaRPr lang="de-CH" dirty="0"/>
          </a:p>
        </p:txBody>
      </p:sp>
      <p:pic>
        <p:nvPicPr>
          <p:cNvPr id="16" name="Grafik 15">
            <a:extLst>
              <a:ext uri="{FF2B5EF4-FFF2-40B4-BE49-F238E27FC236}">
                <a16:creationId xmlns:a16="http://schemas.microsoft.com/office/drawing/2014/main" id="{F68FADB1-3BD3-A896-D153-BEACDE156D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7965" y="2987588"/>
            <a:ext cx="2410547" cy="2631975"/>
          </a:xfrm>
          <a:prstGeom prst="rect">
            <a:avLst/>
          </a:prstGeom>
        </p:spPr>
      </p:pic>
      <p:sp>
        <p:nvSpPr>
          <p:cNvPr id="17" name="Textfeld 16">
            <a:extLst>
              <a:ext uri="{FF2B5EF4-FFF2-40B4-BE49-F238E27FC236}">
                <a16:creationId xmlns:a16="http://schemas.microsoft.com/office/drawing/2014/main" id="{E70E821F-AD52-0146-EDD6-D3881EB6D145}"/>
              </a:ext>
            </a:extLst>
          </p:cNvPr>
          <p:cNvSpPr txBox="1"/>
          <p:nvPr/>
        </p:nvSpPr>
        <p:spPr>
          <a:xfrm>
            <a:off x="6197743" y="5745036"/>
            <a:ext cx="5070620" cy="646331"/>
          </a:xfrm>
          <a:prstGeom prst="rect">
            <a:avLst/>
          </a:prstGeom>
          <a:noFill/>
        </p:spPr>
        <p:txBody>
          <a:bodyPr wrap="square" rtlCol="0">
            <a:spAutoFit/>
          </a:bodyPr>
          <a:lstStyle/>
          <a:p>
            <a:pPr algn="ctr"/>
            <a:r>
              <a:rPr lang="de-CH" dirty="0"/>
              <a:t>1935 führt </a:t>
            </a:r>
            <a:r>
              <a:rPr lang="de-CH" dirty="0" err="1"/>
              <a:t>Busi</a:t>
            </a:r>
            <a:r>
              <a:rPr lang="de-CH" dirty="0"/>
              <a:t> den «</a:t>
            </a:r>
            <a:r>
              <a:rPr lang="de-CH" dirty="0" err="1"/>
              <a:t>Reichensteiner</a:t>
            </a:r>
            <a:r>
              <a:rPr lang="de-CH" dirty="0"/>
              <a:t>-Ring» als Ehrenabzeichen für verdienstvolle </a:t>
            </a:r>
            <a:r>
              <a:rPr lang="de-CH" dirty="0" err="1"/>
              <a:t>Rheinbündler</a:t>
            </a:r>
            <a:r>
              <a:rPr lang="de-CH" dirty="0"/>
              <a:t> ein</a:t>
            </a:r>
          </a:p>
        </p:txBody>
      </p:sp>
    </p:spTree>
    <p:extLst>
      <p:ext uri="{BB962C8B-B14F-4D97-AF65-F5344CB8AC3E}">
        <p14:creationId xmlns:p14="http://schemas.microsoft.com/office/powerpoint/2010/main" val="2909515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2590B4-E5E8-F2D3-C37A-2CC201A421D0}"/>
              </a:ext>
            </a:extLst>
          </p:cNvPr>
          <p:cNvSpPr>
            <a:spLocks noGrp="1"/>
          </p:cNvSpPr>
          <p:nvPr>
            <p:ph type="title"/>
          </p:nvPr>
        </p:nvSpPr>
        <p:spPr>
          <a:xfrm>
            <a:off x="838200" y="365125"/>
            <a:ext cx="7871691" cy="549275"/>
          </a:xfrm>
        </p:spPr>
        <p:txBody>
          <a:bodyPr>
            <a:normAutofit fontScale="90000"/>
          </a:bodyPr>
          <a:lstStyle/>
          <a:p>
            <a:pPr>
              <a:spcBef>
                <a:spcPts val="0"/>
              </a:spcBef>
            </a:pPr>
            <a:r>
              <a:rPr lang="de-CH" sz="2800" dirty="0">
                <a:latin typeface="+mn-lt"/>
              </a:rPr>
              <a:t>Kurze Hosen tragen im Winter?</a:t>
            </a:r>
            <a:br>
              <a:rPr lang="de-CH" sz="2800" dirty="0">
                <a:latin typeface="+mn-lt"/>
              </a:rPr>
            </a:br>
            <a:endParaRPr lang="de-CH" sz="2200" dirty="0">
              <a:latin typeface="+mn-lt"/>
            </a:endParaRPr>
          </a:p>
        </p:txBody>
      </p:sp>
      <p:pic>
        <p:nvPicPr>
          <p:cNvPr id="4" name="Grafik 3">
            <a:extLst>
              <a:ext uri="{FF2B5EF4-FFF2-40B4-BE49-F238E27FC236}">
                <a16:creationId xmlns:a16="http://schemas.microsoft.com/office/drawing/2014/main" id="{9F364DEE-2E0D-BE77-C396-C88272C9D1E5}"/>
              </a:ext>
            </a:extLst>
          </p:cNvPr>
          <p:cNvPicPr>
            <a:picLocks noChangeAspect="1"/>
          </p:cNvPicPr>
          <p:nvPr/>
        </p:nvPicPr>
        <p:blipFill>
          <a:blip r:embed="rId2"/>
          <a:stretch>
            <a:fillRect/>
          </a:stretch>
        </p:blipFill>
        <p:spPr>
          <a:xfrm>
            <a:off x="9319183" y="355744"/>
            <a:ext cx="2379749" cy="6146511"/>
          </a:xfrm>
          <a:prstGeom prst="rect">
            <a:avLst/>
          </a:prstGeom>
        </p:spPr>
      </p:pic>
      <p:pic>
        <p:nvPicPr>
          <p:cNvPr id="6" name="Grafik 5">
            <a:extLst>
              <a:ext uri="{FF2B5EF4-FFF2-40B4-BE49-F238E27FC236}">
                <a16:creationId xmlns:a16="http://schemas.microsoft.com/office/drawing/2014/main" id="{D216A24F-D9A3-B68E-48F8-4E4D01B18A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068" y="2467568"/>
            <a:ext cx="3352963" cy="2597743"/>
          </a:xfrm>
          <a:prstGeom prst="rect">
            <a:avLst/>
          </a:prstGeom>
        </p:spPr>
      </p:pic>
      <p:pic>
        <p:nvPicPr>
          <p:cNvPr id="8" name="Grafik 7">
            <a:extLst>
              <a:ext uri="{FF2B5EF4-FFF2-40B4-BE49-F238E27FC236}">
                <a16:creationId xmlns:a16="http://schemas.microsoft.com/office/drawing/2014/main" id="{3266402D-64A3-5C53-D992-E39E1578D6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1029" y="3895134"/>
            <a:ext cx="5185588" cy="2597742"/>
          </a:xfrm>
          <a:prstGeom prst="rect">
            <a:avLst/>
          </a:prstGeom>
        </p:spPr>
      </p:pic>
      <p:sp>
        <p:nvSpPr>
          <p:cNvPr id="9" name="Textfeld 8">
            <a:extLst>
              <a:ext uri="{FF2B5EF4-FFF2-40B4-BE49-F238E27FC236}">
                <a16:creationId xmlns:a16="http://schemas.microsoft.com/office/drawing/2014/main" id="{8F535527-810B-F085-9B15-85A8EBB1E630}"/>
              </a:ext>
            </a:extLst>
          </p:cNvPr>
          <p:cNvSpPr txBox="1"/>
          <p:nvPr/>
        </p:nvSpPr>
        <p:spPr>
          <a:xfrm>
            <a:off x="838200" y="770612"/>
            <a:ext cx="7730765" cy="1323439"/>
          </a:xfrm>
          <a:prstGeom prst="rect">
            <a:avLst/>
          </a:prstGeom>
          <a:noFill/>
        </p:spPr>
        <p:txBody>
          <a:bodyPr wrap="square" rtlCol="0">
            <a:spAutoFit/>
          </a:bodyPr>
          <a:lstStyle/>
          <a:p>
            <a:r>
              <a:rPr lang="de-CH" sz="2000" dirty="0">
                <a:latin typeface="+mn-lt"/>
              </a:rPr>
              <a:t>Der Rheinbund holt medizinischen Ratschlag ein: es sei nichts dagegen einzuwenden, blosse Knie nehmen bei Kälte keinen Schaden. Abhärtung und Wetterfestigkeit gehöre zu den Zielen der Pfadfinderei. Erst wenn die Pfützen gefrieren, sollen kniebedenkende Hosen getragen werden.</a:t>
            </a:r>
            <a:endParaRPr lang="de-CH" sz="2000" dirty="0"/>
          </a:p>
        </p:txBody>
      </p:sp>
    </p:spTree>
    <p:extLst>
      <p:ext uri="{BB962C8B-B14F-4D97-AF65-F5344CB8AC3E}">
        <p14:creationId xmlns:p14="http://schemas.microsoft.com/office/powerpoint/2010/main" val="339435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B4258-1844-2EF6-AE25-B30A35ACC24B}"/>
              </a:ext>
            </a:extLst>
          </p:cNvPr>
          <p:cNvSpPr>
            <a:spLocks noGrp="1"/>
          </p:cNvSpPr>
          <p:nvPr>
            <p:ph type="title"/>
          </p:nvPr>
        </p:nvSpPr>
        <p:spPr/>
        <p:txBody>
          <a:bodyPr>
            <a:normAutofit/>
          </a:bodyPr>
          <a:lstStyle/>
          <a:p>
            <a:r>
              <a:rPr lang="de-CH" sz="2800" dirty="0">
                <a:latin typeface="+mn-lt"/>
              </a:rPr>
              <a:t>1936</a:t>
            </a:r>
            <a:br>
              <a:rPr lang="de-CH" sz="2800" dirty="0">
                <a:latin typeface="+mn-lt"/>
              </a:rPr>
            </a:br>
            <a:r>
              <a:rPr lang="de-CH" sz="2800" dirty="0">
                <a:latin typeface="+mn-lt"/>
              </a:rPr>
              <a:t>Die Wolfsmeuten werden selbständig und bekommen neue Namen</a:t>
            </a:r>
          </a:p>
        </p:txBody>
      </p:sp>
      <p:pic>
        <p:nvPicPr>
          <p:cNvPr id="7" name="Grafik 6">
            <a:extLst>
              <a:ext uri="{FF2B5EF4-FFF2-40B4-BE49-F238E27FC236}">
                <a16:creationId xmlns:a16="http://schemas.microsoft.com/office/drawing/2014/main" id="{DBD8443C-A352-A9A4-974A-15FF077FB67A}"/>
              </a:ext>
            </a:extLst>
          </p:cNvPr>
          <p:cNvPicPr>
            <a:picLocks noChangeAspect="1"/>
          </p:cNvPicPr>
          <p:nvPr/>
        </p:nvPicPr>
        <p:blipFill>
          <a:blip r:embed="rId2"/>
          <a:stretch>
            <a:fillRect/>
          </a:stretch>
        </p:blipFill>
        <p:spPr>
          <a:xfrm>
            <a:off x="3799071" y="3643382"/>
            <a:ext cx="4587549" cy="2988327"/>
          </a:xfrm>
          <a:prstGeom prst="rect">
            <a:avLst/>
          </a:prstGeom>
        </p:spPr>
      </p:pic>
      <p:pic>
        <p:nvPicPr>
          <p:cNvPr id="9" name="Grafik 8">
            <a:extLst>
              <a:ext uri="{FF2B5EF4-FFF2-40B4-BE49-F238E27FC236}">
                <a16:creationId xmlns:a16="http://schemas.microsoft.com/office/drawing/2014/main" id="{D5800EE4-F1CE-6316-B462-FF463D99E668}"/>
              </a:ext>
            </a:extLst>
          </p:cNvPr>
          <p:cNvPicPr>
            <a:picLocks noChangeAspect="1"/>
          </p:cNvPicPr>
          <p:nvPr/>
        </p:nvPicPr>
        <p:blipFill>
          <a:blip r:embed="rId3"/>
          <a:stretch>
            <a:fillRect/>
          </a:stretch>
        </p:blipFill>
        <p:spPr>
          <a:xfrm>
            <a:off x="8537726" y="3994520"/>
            <a:ext cx="3274694" cy="2143124"/>
          </a:xfrm>
          <a:prstGeom prst="rect">
            <a:avLst/>
          </a:prstGeom>
        </p:spPr>
      </p:pic>
      <p:pic>
        <p:nvPicPr>
          <p:cNvPr id="11" name="Grafik 10">
            <a:extLst>
              <a:ext uri="{FF2B5EF4-FFF2-40B4-BE49-F238E27FC236}">
                <a16:creationId xmlns:a16="http://schemas.microsoft.com/office/drawing/2014/main" id="{C3ABB906-8BEF-32ED-829C-DF1A500D47D1}"/>
              </a:ext>
            </a:extLst>
          </p:cNvPr>
          <p:cNvPicPr>
            <a:picLocks noChangeAspect="1"/>
          </p:cNvPicPr>
          <p:nvPr/>
        </p:nvPicPr>
        <p:blipFill>
          <a:blip r:embed="rId4"/>
          <a:stretch>
            <a:fillRect/>
          </a:stretch>
        </p:blipFill>
        <p:spPr>
          <a:xfrm>
            <a:off x="379580" y="4177134"/>
            <a:ext cx="3312173" cy="1980355"/>
          </a:xfrm>
          <a:prstGeom prst="rect">
            <a:avLst/>
          </a:prstGeom>
        </p:spPr>
      </p:pic>
      <p:pic>
        <p:nvPicPr>
          <p:cNvPr id="10" name="Grafik 9">
            <a:extLst>
              <a:ext uri="{FF2B5EF4-FFF2-40B4-BE49-F238E27FC236}">
                <a16:creationId xmlns:a16="http://schemas.microsoft.com/office/drawing/2014/main" id="{805C68EC-40E0-2FF1-223E-0E0CDBDB0138}"/>
              </a:ext>
            </a:extLst>
          </p:cNvPr>
          <p:cNvPicPr>
            <a:picLocks noChangeAspect="1"/>
          </p:cNvPicPr>
          <p:nvPr/>
        </p:nvPicPr>
        <p:blipFill>
          <a:blip r:embed="rId5"/>
          <a:stretch>
            <a:fillRect/>
          </a:stretch>
        </p:blipFill>
        <p:spPr>
          <a:xfrm>
            <a:off x="3578945" y="1682692"/>
            <a:ext cx="1104900" cy="1238250"/>
          </a:xfrm>
          <a:prstGeom prst="rect">
            <a:avLst/>
          </a:prstGeom>
        </p:spPr>
      </p:pic>
      <p:pic>
        <p:nvPicPr>
          <p:cNvPr id="13" name="Grafik 12">
            <a:extLst>
              <a:ext uri="{FF2B5EF4-FFF2-40B4-BE49-F238E27FC236}">
                <a16:creationId xmlns:a16="http://schemas.microsoft.com/office/drawing/2014/main" id="{F86E1150-3C49-3461-845C-039D5490FB24}"/>
              </a:ext>
            </a:extLst>
          </p:cNvPr>
          <p:cNvPicPr>
            <a:picLocks noChangeAspect="1"/>
          </p:cNvPicPr>
          <p:nvPr/>
        </p:nvPicPr>
        <p:blipFill>
          <a:blip r:embed="rId6"/>
          <a:stretch>
            <a:fillRect/>
          </a:stretch>
        </p:blipFill>
        <p:spPr>
          <a:xfrm>
            <a:off x="4888994" y="1694963"/>
            <a:ext cx="1104900" cy="1228725"/>
          </a:xfrm>
          <a:prstGeom prst="rect">
            <a:avLst/>
          </a:prstGeom>
        </p:spPr>
      </p:pic>
      <p:pic>
        <p:nvPicPr>
          <p:cNvPr id="15" name="Grafik 14">
            <a:extLst>
              <a:ext uri="{FF2B5EF4-FFF2-40B4-BE49-F238E27FC236}">
                <a16:creationId xmlns:a16="http://schemas.microsoft.com/office/drawing/2014/main" id="{495223DA-E819-9EB7-34E6-05A68AB8FC33}"/>
              </a:ext>
            </a:extLst>
          </p:cNvPr>
          <p:cNvPicPr>
            <a:picLocks noChangeAspect="1"/>
          </p:cNvPicPr>
          <p:nvPr/>
        </p:nvPicPr>
        <p:blipFill>
          <a:blip r:embed="rId7"/>
          <a:stretch>
            <a:fillRect/>
          </a:stretch>
        </p:blipFill>
        <p:spPr>
          <a:xfrm>
            <a:off x="6199043" y="1675913"/>
            <a:ext cx="1085850" cy="1247775"/>
          </a:xfrm>
          <a:prstGeom prst="rect">
            <a:avLst/>
          </a:prstGeom>
        </p:spPr>
      </p:pic>
      <p:pic>
        <p:nvPicPr>
          <p:cNvPr id="17" name="Grafik 16">
            <a:extLst>
              <a:ext uri="{FF2B5EF4-FFF2-40B4-BE49-F238E27FC236}">
                <a16:creationId xmlns:a16="http://schemas.microsoft.com/office/drawing/2014/main" id="{89648329-B652-DA8C-ACC2-18A85E667C45}"/>
              </a:ext>
            </a:extLst>
          </p:cNvPr>
          <p:cNvPicPr>
            <a:picLocks noChangeAspect="1"/>
          </p:cNvPicPr>
          <p:nvPr/>
        </p:nvPicPr>
        <p:blipFill>
          <a:blip r:embed="rId8"/>
          <a:stretch>
            <a:fillRect/>
          </a:stretch>
        </p:blipFill>
        <p:spPr>
          <a:xfrm>
            <a:off x="7542718" y="1675913"/>
            <a:ext cx="1085850" cy="1252904"/>
          </a:xfrm>
          <a:prstGeom prst="rect">
            <a:avLst/>
          </a:prstGeom>
        </p:spPr>
      </p:pic>
      <p:sp>
        <p:nvSpPr>
          <p:cNvPr id="18" name="Textfeld 17">
            <a:extLst>
              <a:ext uri="{FF2B5EF4-FFF2-40B4-BE49-F238E27FC236}">
                <a16:creationId xmlns:a16="http://schemas.microsoft.com/office/drawing/2014/main" id="{C517046A-5152-4833-449D-01293BF1A9B8}"/>
              </a:ext>
            </a:extLst>
          </p:cNvPr>
          <p:cNvSpPr txBox="1"/>
          <p:nvPr/>
        </p:nvSpPr>
        <p:spPr>
          <a:xfrm>
            <a:off x="3361317" y="2973635"/>
            <a:ext cx="1505220" cy="369332"/>
          </a:xfrm>
          <a:prstGeom prst="rect">
            <a:avLst/>
          </a:prstGeom>
          <a:noFill/>
        </p:spPr>
        <p:txBody>
          <a:bodyPr wrap="none" rtlCol="0">
            <a:spAutoFit/>
          </a:bodyPr>
          <a:lstStyle/>
          <a:p>
            <a:r>
              <a:rPr lang="de-CH" dirty="0" err="1"/>
              <a:t>Gundeldingen</a:t>
            </a:r>
            <a:endParaRPr lang="de-CH" dirty="0"/>
          </a:p>
        </p:txBody>
      </p:sp>
      <p:sp>
        <p:nvSpPr>
          <p:cNvPr id="19" name="Textfeld 18">
            <a:extLst>
              <a:ext uri="{FF2B5EF4-FFF2-40B4-BE49-F238E27FC236}">
                <a16:creationId xmlns:a16="http://schemas.microsoft.com/office/drawing/2014/main" id="{42111CF1-5500-395A-A981-FFB78D57108D}"/>
              </a:ext>
            </a:extLst>
          </p:cNvPr>
          <p:cNvSpPr txBox="1"/>
          <p:nvPr/>
        </p:nvSpPr>
        <p:spPr>
          <a:xfrm>
            <a:off x="4938615" y="2984281"/>
            <a:ext cx="1112356" cy="369332"/>
          </a:xfrm>
          <a:prstGeom prst="rect">
            <a:avLst/>
          </a:prstGeom>
          <a:noFill/>
        </p:spPr>
        <p:txBody>
          <a:bodyPr wrap="none" rtlCol="0">
            <a:spAutoFit/>
          </a:bodyPr>
          <a:lstStyle/>
          <a:p>
            <a:r>
              <a:rPr lang="de-CH" dirty="0"/>
              <a:t>Klingental</a:t>
            </a:r>
          </a:p>
        </p:txBody>
      </p:sp>
      <p:sp>
        <p:nvSpPr>
          <p:cNvPr id="20" name="Textfeld 19">
            <a:extLst>
              <a:ext uri="{FF2B5EF4-FFF2-40B4-BE49-F238E27FC236}">
                <a16:creationId xmlns:a16="http://schemas.microsoft.com/office/drawing/2014/main" id="{34E1A7C5-A2C0-7886-9EAE-B4ED72E689FB}"/>
              </a:ext>
            </a:extLst>
          </p:cNvPr>
          <p:cNvSpPr txBox="1"/>
          <p:nvPr/>
        </p:nvSpPr>
        <p:spPr>
          <a:xfrm>
            <a:off x="6199043" y="2984281"/>
            <a:ext cx="1143326" cy="369332"/>
          </a:xfrm>
          <a:prstGeom prst="rect">
            <a:avLst/>
          </a:prstGeom>
          <a:noFill/>
        </p:spPr>
        <p:txBody>
          <a:bodyPr wrap="none" rtlCol="0">
            <a:spAutoFit/>
          </a:bodyPr>
          <a:lstStyle/>
          <a:p>
            <a:r>
              <a:rPr lang="de-CH" dirty="0" err="1"/>
              <a:t>Gemsberg</a:t>
            </a:r>
            <a:endParaRPr lang="de-CH" dirty="0"/>
          </a:p>
        </p:txBody>
      </p:sp>
      <p:sp>
        <p:nvSpPr>
          <p:cNvPr id="21" name="Textfeld 20">
            <a:extLst>
              <a:ext uri="{FF2B5EF4-FFF2-40B4-BE49-F238E27FC236}">
                <a16:creationId xmlns:a16="http://schemas.microsoft.com/office/drawing/2014/main" id="{764C8947-4131-E305-FB85-B706496E9A08}"/>
              </a:ext>
            </a:extLst>
          </p:cNvPr>
          <p:cNvSpPr txBox="1"/>
          <p:nvPr/>
        </p:nvSpPr>
        <p:spPr>
          <a:xfrm>
            <a:off x="7490441" y="2973635"/>
            <a:ext cx="1245149" cy="369332"/>
          </a:xfrm>
          <a:prstGeom prst="rect">
            <a:avLst/>
          </a:prstGeom>
          <a:noFill/>
        </p:spPr>
        <p:txBody>
          <a:bodyPr wrap="none" rtlCol="0">
            <a:spAutoFit/>
          </a:bodyPr>
          <a:lstStyle/>
          <a:p>
            <a:r>
              <a:rPr lang="de-CH" dirty="0" err="1"/>
              <a:t>Mayenbühl</a:t>
            </a:r>
            <a:endParaRPr lang="de-CH" dirty="0"/>
          </a:p>
        </p:txBody>
      </p:sp>
    </p:spTree>
    <p:extLst>
      <p:ext uri="{BB962C8B-B14F-4D97-AF65-F5344CB8AC3E}">
        <p14:creationId xmlns:p14="http://schemas.microsoft.com/office/powerpoint/2010/main" val="2281186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074760-3AAB-8420-04DC-817A61B6396F}"/>
              </a:ext>
            </a:extLst>
          </p:cNvPr>
          <p:cNvSpPr>
            <a:spLocks noGrp="1"/>
          </p:cNvSpPr>
          <p:nvPr>
            <p:ph type="title"/>
          </p:nvPr>
        </p:nvSpPr>
        <p:spPr>
          <a:xfrm>
            <a:off x="838199" y="365125"/>
            <a:ext cx="10515600" cy="1325563"/>
          </a:xfrm>
        </p:spPr>
        <p:txBody>
          <a:bodyPr>
            <a:normAutofit/>
          </a:bodyPr>
          <a:lstStyle/>
          <a:p>
            <a:r>
              <a:rPr lang="de-CH" sz="2800" dirty="0">
                <a:latin typeface="+mn-lt"/>
              </a:rPr>
              <a:t>1937</a:t>
            </a:r>
            <a:br>
              <a:rPr lang="de-CH" sz="2800" dirty="0">
                <a:latin typeface="+mn-lt"/>
              </a:rPr>
            </a:br>
            <a:r>
              <a:rPr lang="de-CH" sz="2800" dirty="0">
                <a:latin typeface="+mn-lt"/>
              </a:rPr>
              <a:t>Für die Ehemaligen wird der Altpfadfinderverband (APV) gegründet</a:t>
            </a:r>
          </a:p>
        </p:txBody>
      </p:sp>
      <p:pic>
        <p:nvPicPr>
          <p:cNvPr id="6" name="Grafik 5">
            <a:extLst>
              <a:ext uri="{FF2B5EF4-FFF2-40B4-BE49-F238E27FC236}">
                <a16:creationId xmlns:a16="http://schemas.microsoft.com/office/drawing/2014/main" id="{F42561EE-2EDF-64E2-8B31-9DA040B3BAFE}"/>
              </a:ext>
            </a:extLst>
          </p:cNvPr>
          <p:cNvPicPr>
            <a:picLocks noChangeAspect="1"/>
          </p:cNvPicPr>
          <p:nvPr/>
        </p:nvPicPr>
        <p:blipFill>
          <a:blip r:embed="rId2"/>
          <a:stretch>
            <a:fillRect/>
          </a:stretch>
        </p:blipFill>
        <p:spPr>
          <a:xfrm>
            <a:off x="965199" y="1554579"/>
            <a:ext cx="10631055" cy="4938296"/>
          </a:xfrm>
          <a:prstGeom prst="rect">
            <a:avLst/>
          </a:prstGeom>
        </p:spPr>
      </p:pic>
      <p:cxnSp>
        <p:nvCxnSpPr>
          <p:cNvPr id="4" name="Gerader Verbinder 3">
            <a:extLst>
              <a:ext uri="{FF2B5EF4-FFF2-40B4-BE49-F238E27FC236}">
                <a16:creationId xmlns:a16="http://schemas.microsoft.com/office/drawing/2014/main" id="{F9869909-C89B-E6ED-A933-AF6589BD1E00}"/>
              </a:ext>
            </a:extLst>
          </p:cNvPr>
          <p:cNvCxnSpPr>
            <a:cxnSpLocks/>
          </p:cNvCxnSpPr>
          <p:nvPr/>
        </p:nvCxnSpPr>
        <p:spPr>
          <a:xfrm>
            <a:off x="6271490" y="1554579"/>
            <a:ext cx="0" cy="4938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401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A2153F-8CE3-E8D6-A9C0-4DEB9B6CDCEC}"/>
              </a:ext>
            </a:extLst>
          </p:cNvPr>
          <p:cNvSpPr>
            <a:spLocks noGrp="1"/>
          </p:cNvSpPr>
          <p:nvPr>
            <p:ph type="title"/>
          </p:nvPr>
        </p:nvSpPr>
        <p:spPr/>
        <p:txBody>
          <a:bodyPr>
            <a:normAutofit/>
          </a:bodyPr>
          <a:lstStyle/>
          <a:p>
            <a:r>
              <a:rPr lang="de-CH" sz="2800" dirty="0">
                <a:latin typeface="+mn-lt"/>
              </a:rPr>
              <a:t>1938</a:t>
            </a:r>
            <a:br>
              <a:rPr lang="de-CH" sz="2800" dirty="0">
                <a:latin typeface="+mn-lt"/>
              </a:rPr>
            </a:br>
            <a:r>
              <a:rPr lang="de-CH" sz="2800" dirty="0">
                <a:latin typeface="+mn-lt"/>
              </a:rPr>
              <a:t>3. Schweizerisches Bundeslager in Zürich</a:t>
            </a:r>
          </a:p>
        </p:txBody>
      </p:sp>
      <p:pic>
        <p:nvPicPr>
          <p:cNvPr id="4" name="Grafik 3">
            <a:extLst>
              <a:ext uri="{FF2B5EF4-FFF2-40B4-BE49-F238E27FC236}">
                <a16:creationId xmlns:a16="http://schemas.microsoft.com/office/drawing/2014/main" id="{BBD4A767-D72C-C04A-B703-BA3D0EFAC7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164" y="4071184"/>
            <a:ext cx="4085806" cy="2578105"/>
          </a:xfrm>
          <a:prstGeom prst="rect">
            <a:avLst/>
          </a:prstGeom>
        </p:spPr>
      </p:pic>
      <p:pic>
        <p:nvPicPr>
          <p:cNvPr id="6" name="Grafik 5">
            <a:extLst>
              <a:ext uri="{FF2B5EF4-FFF2-40B4-BE49-F238E27FC236}">
                <a16:creationId xmlns:a16="http://schemas.microsoft.com/office/drawing/2014/main" id="{49DE44B5-A716-5305-5A7F-ED4D40899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1058" y="365125"/>
            <a:ext cx="4893578" cy="2710584"/>
          </a:xfrm>
          <a:prstGeom prst="rect">
            <a:avLst/>
          </a:prstGeom>
        </p:spPr>
      </p:pic>
      <p:pic>
        <p:nvPicPr>
          <p:cNvPr id="8" name="Grafik 7">
            <a:extLst>
              <a:ext uri="{FF2B5EF4-FFF2-40B4-BE49-F238E27FC236}">
                <a16:creationId xmlns:a16="http://schemas.microsoft.com/office/drawing/2014/main" id="{2FE41064-47D0-D477-E33E-37E881082E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164" y="1476321"/>
            <a:ext cx="4085806" cy="2430183"/>
          </a:xfrm>
          <a:prstGeom prst="rect">
            <a:avLst/>
          </a:prstGeom>
        </p:spPr>
      </p:pic>
      <p:pic>
        <p:nvPicPr>
          <p:cNvPr id="10" name="Grafik 9">
            <a:extLst>
              <a:ext uri="{FF2B5EF4-FFF2-40B4-BE49-F238E27FC236}">
                <a16:creationId xmlns:a16="http://schemas.microsoft.com/office/drawing/2014/main" id="{6A74FDE4-6AAE-5C53-E1E6-E1F695D711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2268" y="3221502"/>
            <a:ext cx="6062368" cy="3427787"/>
          </a:xfrm>
          <a:prstGeom prst="rect">
            <a:avLst/>
          </a:prstGeom>
        </p:spPr>
      </p:pic>
      <p:pic>
        <p:nvPicPr>
          <p:cNvPr id="7" name="Grafik 6">
            <a:extLst>
              <a:ext uri="{FF2B5EF4-FFF2-40B4-BE49-F238E27FC236}">
                <a16:creationId xmlns:a16="http://schemas.microsoft.com/office/drawing/2014/main" id="{58C42F65-F97C-1BE7-DEA2-1D517FA8ADC8}"/>
              </a:ext>
            </a:extLst>
          </p:cNvPr>
          <p:cNvPicPr>
            <a:picLocks noChangeAspect="1"/>
          </p:cNvPicPr>
          <p:nvPr/>
        </p:nvPicPr>
        <p:blipFill>
          <a:blip r:embed="rId6"/>
          <a:stretch>
            <a:fillRect/>
          </a:stretch>
        </p:blipFill>
        <p:spPr>
          <a:xfrm>
            <a:off x="5280943" y="1476321"/>
            <a:ext cx="1440142" cy="1599388"/>
          </a:xfrm>
          <a:prstGeom prst="rect">
            <a:avLst/>
          </a:prstGeom>
        </p:spPr>
      </p:pic>
    </p:spTree>
    <p:extLst>
      <p:ext uri="{BB962C8B-B14F-4D97-AF65-F5344CB8AC3E}">
        <p14:creationId xmlns:p14="http://schemas.microsoft.com/office/powerpoint/2010/main" val="3330373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566B9-1ED6-D8A1-C055-ED9E4417C86D}"/>
              </a:ext>
            </a:extLst>
          </p:cNvPr>
          <p:cNvSpPr>
            <a:spLocks noGrp="1"/>
          </p:cNvSpPr>
          <p:nvPr>
            <p:ph type="title"/>
          </p:nvPr>
        </p:nvSpPr>
        <p:spPr/>
        <p:txBody>
          <a:bodyPr>
            <a:normAutofit/>
          </a:bodyPr>
          <a:lstStyle/>
          <a:p>
            <a:r>
              <a:rPr lang="de-CH" sz="2800" dirty="0">
                <a:latin typeface="+mn-lt"/>
              </a:rPr>
              <a:t>1939</a:t>
            </a:r>
            <a:br>
              <a:rPr lang="de-CH" sz="2800" dirty="0">
                <a:latin typeface="+mn-lt"/>
              </a:rPr>
            </a:br>
            <a:r>
              <a:rPr lang="de-CH" sz="2800" dirty="0">
                <a:latin typeface="+mn-lt"/>
              </a:rPr>
              <a:t>Die Wölfe gehen auf ihren ersten Rotberg-Tag (heute: Hobel-Safari)</a:t>
            </a:r>
          </a:p>
        </p:txBody>
      </p:sp>
      <p:pic>
        <p:nvPicPr>
          <p:cNvPr id="4" name="Grafik 3">
            <a:extLst>
              <a:ext uri="{FF2B5EF4-FFF2-40B4-BE49-F238E27FC236}">
                <a16:creationId xmlns:a16="http://schemas.microsoft.com/office/drawing/2014/main" id="{1D7D7417-72CC-EF88-B90E-D05EF8C91A8F}"/>
              </a:ext>
            </a:extLst>
          </p:cNvPr>
          <p:cNvPicPr>
            <a:picLocks noChangeAspect="1"/>
          </p:cNvPicPr>
          <p:nvPr/>
        </p:nvPicPr>
        <p:blipFill>
          <a:blip r:embed="rId2"/>
          <a:stretch>
            <a:fillRect/>
          </a:stretch>
        </p:blipFill>
        <p:spPr>
          <a:xfrm>
            <a:off x="920822" y="1581149"/>
            <a:ext cx="4327959" cy="2837094"/>
          </a:xfrm>
          <a:prstGeom prst="rect">
            <a:avLst/>
          </a:prstGeom>
        </p:spPr>
      </p:pic>
      <p:pic>
        <p:nvPicPr>
          <p:cNvPr id="6" name="Grafik 5">
            <a:extLst>
              <a:ext uri="{FF2B5EF4-FFF2-40B4-BE49-F238E27FC236}">
                <a16:creationId xmlns:a16="http://schemas.microsoft.com/office/drawing/2014/main" id="{060166AD-E088-41BA-5F38-2B80CAA56DBF}"/>
              </a:ext>
            </a:extLst>
          </p:cNvPr>
          <p:cNvPicPr>
            <a:picLocks noChangeAspect="1"/>
          </p:cNvPicPr>
          <p:nvPr/>
        </p:nvPicPr>
        <p:blipFill>
          <a:blip r:embed="rId3"/>
          <a:stretch>
            <a:fillRect/>
          </a:stretch>
        </p:blipFill>
        <p:spPr>
          <a:xfrm>
            <a:off x="6011864" y="4224192"/>
            <a:ext cx="5535322" cy="2419350"/>
          </a:xfrm>
          <a:prstGeom prst="rect">
            <a:avLst/>
          </a:prstGeom>
        </p:spPr>
      </p:pic>
      <p:pic>
        <p:nvPicPr>
          <p:cNvPr id="8" name="Grafik 7">
            <a:extLst>
              <a:ext uri="{FF2B5EF4-FFF2-40B4-BE49-F238E27FC236}">
                <a16:creationId xmlns:a16="http://schemas.microsoft.com/office/drawing/2014/main" id="{7762FADE-15D5-802F-28A0-1519F19894AB}"/>
              </a:ext>
            </a:extLst>
          </p:cNvPr>
          <p:cNvPicPr>
            <a:picLocks noChangeAspect="1"/>
          </p:cNvPicPr>
          <p:nvPr/>
        </p:nvPicPr>
        <p:blipFill>
          <a:blip r:embed="rId4"/>
          <a:stretch>
            <a:fillRect/>
          </a:stretch>
        </p:blipFill>
        <p:spPr>
          <a:xfrm>
            <a:off x="5443547" y="1539654"/>
            <a:ext cx="3279841" cy="2419350"/>
          </a:xfrm>
          <a:prstGeom prst="rect">
            <a:avLst/>
          </a:prstGeom>
        </p:spPr>
      </p:pic>
      <p:pic>
        <p:nvPicPr>
          <p:cNvPr id="12" name="Grafik 11">
            <a:extLst>
              <a:ext uri="{FF2B5EF4-FFF2-40B4-BE49-F238E27FC236}">
                <a16:creationId xmlns:a16="http://schemas.microsoft.com/office/drawing/2014/main" id="{2303B160-B55D-A3D1-47FF-D9AB594A7798}"/>
              </a:ext>
            </a:extLst>
          </p:cNvPr>
          <p:cNvPicPr>
            <a:picLocks noChangeAspect="1"/>
          </p:cNvPicPr>
          <p:nvPr/>
        </p:nvPicPr>
        <p:blipFill>
          <a:blip r:embed="rId5"/>
          <a:stretch>
            <a:fillRect/>
          </a:stretch>
        </p:blipFill>
        <p:spPr>
          <a:xfrm>
            <a:off x="8851611" y="1581149"/>
            <a:ext cx="2695575" cy="2419350"/>
          </a:xfrm>
          <a:prstGeom prst="rect">
            <a:avLst/>
          </a:prstGeom>
        </p:spPr>
      </p:pic>
      <p:pic>
        <p:nvPicPr>
          <p:cNvPr id="14" name="Grafik 13">
            <a:extLst>
              <a:ext uri="{FF2B5EF4-FFF2-40B4-BE49-F238E27FC236}">
                <a16:creationId xmlns:a16="http://schemas.microsoft.com/office/drawing/2014/main" id="{FFBE45AF-0752-802E-CF2B-52B372EC5DEE}"/>
              </a:ext>
            </a:extLst>
          </p:cNvPr>
          <p:cNvPicPr>
            <a:picLocks noChangeAspect="1"/>
          </p:cNvPicPr>
          <p:nvPr/>
        </p:nvPicPr>
        <p:blipFill>
          <a:blip r:embed="rId6"/>
          <a:stretch>
            <a:fillRect/>
          </a:stretch>
        </p:blipFill>
        <p:spPr>
          <a:xfrm>
            <a:off x="928074" y="4599709"/>
            <a:ext cx="4835821" cy="2006701"/>
          </a:xfrm>
          <a:prstGeom prst="rect">
            <a:avLst/>
          </a:prstGeom>
        </p:spPr>
      </p:pic>
    </p:spTree>
    <p:extLst>
      <p:ext uri="{BB962C8B-B14F-4D97-AF65-F5344CB8AC3E}">
        <p14:creationId xmlns:p14="http://schemas.microsoft.com/office/powerpoint/2010/main" val="1170942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D3894-0973-8391-82E3-CBD6677F7FAE}"/>
              </a:ext>
            </a:extLst>
          </p:cNvPr>
          <p:cNvSpPr>
            <a:spLocks noGrp="1"/>
          </p:cNvSpPr>
          <p:nvPr>
            <p:ph type="title"/>
          </p:nvPr>
        </p:nvSpPr>
        <p:spPr/>
        <p:txBody>
          <a:bodyPr/>
          <a:lstStyle/>
          <a:p>
            <a:pPr algn="ctr"/>
            <a:r>
              <a:rPr lang="de-CH" b="1" dirty="0"/>
              <a:t>Die Jahre 1914 - 1924</a:t>
            </a:r>
          </a:p>
        </p:txBody>
      </p:sp>
      <p:sp>
        <p:nvSpPr>
          <p:cNvPr id="3" name="Titel 1">
            <a:extLst>
              <a:ext uri="{FF2B5EF4-FFF2-40B4-BE49-F238E27FC236}">
                <a16:creationId xmlns:a16="http://schemas.microsoft.com/office/drawing/2014/main" id="{573B2429-2CB7-3963-A8CF-FF71686F3D10}"/>
              </a:ext>
            </a:extLst>
          </p:cNvPr>
          <p:cNvSpPr txBox="1">
            <a:spLocks/>
          </p:cNvSpPr>
          <p:nvPr/>
        </p:nvSpPr>
        <p:spPr>
          <a:xfrm>
            <a:off x="1026679" y="15308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3200" dirty="0">
                <a:latin typeface="+mn-lt"/>
                <a:cs typeface="Calibri" panose="020F0502020204030204" pitchFamily="34" charset="0"/>
              </a:rPr>
              <a:t>Eugen Hermann gründet in der Silvesternacht 1913 / 1914 in einer Höhle unterhalb der Burg Reichenstein den Rheinbund</a:t>
            </a:r>
          </a:p>
        </p:txBody>
      </p:sp>
      <p:sp>
        <p:nvSpPr>
          <p:cNvPr id="4" name="Titel 1">
            <a:extLst>
              <a:ext uri="{FF2B5EF4-FFF2-40B4-BE49-F238E27FC236}">
                <a16:creationId xmlns:a16="http://schemas.microsoft.com/office/drawing/2014/main" id="{20B4E180-0425-8FD5-4DB0-FFEBC09B6BB7}"/>
              </a:ext>
            </a:extLst>
          </p:cNvPr>
          <p:cNvSpPr txBox="1">
            <a:spLocks/>
          </p:cNvSpPr>
          <p:nvPr/>
        </p:nvSpPr>
        <p:spPr>
          <a:xfrm>
            <a:off x="838200" y="37180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CH" sz="3200" dirty="0"/>
          </a:p>
        </p:txBody>
      </p:sp>
      <p:pic>
        <p:nvPicPr>
          <p:cNvPr id="6" name="Grafik 5">
            <a:extLst>
              <a:ext uri="{FF2B5EF4-FFF2-40B4-BE49-F238E27FC236}">
                <a16:creationId xmlns:a16="http://schemas.microsoft.com/office/drawing/2014/main" id="{B52FA5E7-CAF2-5335-B2A7-F4C92D3FC680}"/>
              </a:ext>
            </a:extLst>
          </p:cNvPr>
          <p:cNvPicPr>
            <a:picLocks noChangeAspect="1"/>
          </p:cNvPicPr>
          <p:nvPr/>
        </p:nvPicPr>
        <p:blipFill>
          <a:blip r:embed="rId2"/>
          <a:stretch>
            <a:fillRect/>
          </a:stretch>
        </p:blipFill>
        <p:spPr>
          <a:xfrm>
            <a:off x="5677477" y="3349625"/>
            <a:ext cx="4884000" cy="3143250"/>
          </a:xfrm>
          <a:prstGeom prst="rect">
            <a:avLst/>
          </a:prstGeom>
        </p:spPr>
      </p:pic>
      <p:pic>
        <p:nvPicPr>
          <p:cNvPr id="7" name="Grafik 6">
            <a:extLst>
              <a:ext uri="{FF2B5EF4-FFF2-40B4-BE49-F238E27FC236}">
                <a16:creationId xmlns:a16="http://schemas.microsoft.com/office/drawing/2014/main" id="{14C0DA36-FE7B-CE74-9F4C-E6DA994FAB8B}"/>
              </a:ext>
            </a:extLst>
          </p:cNvPr>
          <p:cNvPicPr>
            <a:picLocks noChangeAspect="1"/>
          </p:cNvPicPr>
          <p:nvPr/>
        </p:nvPicPr>
        <p:blipFill>
          <a:blip r:embed="rId3"/>
          <a:stretch>
            <a:fillRect/>
          </a:stretch>
        </p:blipFill>
        <p:spPr>
          <a:xfrm>
            <a:off x="1872961" y="3320329"/>
            <a:ext cx="2571750" cy="3143250"/>
          </a:xfrm>
          <a:prstGeom prst="rect">
            <a:avLst/>
          </a:prstGeom>
        </p:spPr>
      </p:pic>
    </p:spTree>
    <p:extLst>
      <p:ext uri="{BB962C8B-B14F-4D97-AF65-F5344CB8AC3E}">
        <p14:creationId xmlns:p14="http://schemas.microsoft.com/office/powerpoint/2010/main" val="3201519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B35428-7556-FE9D-1422-F2DC25DEBBAD}"/>
              </a:ext>
            </a:extLst>
          </p:cNvPr>
          <p:cNvSpPr>
            <a:spLocks noGrp="1"/>
          </p:cNvSpPr>
          <p:nvPr>
            <p:ph type="title"/>
          </p:nvPr>
        </p:nvSpPr>
        <p:spPr>
          <a:xfrm>
            <a:off x="630815" y="317770"/>
            <a:ext cx="10515600" cy="1199469"/>
          </a:xfrm>
        </p:spPr>
        <p:txBody>
          <a:bodyPr>
            <a:normAutofit fontScale="90000"/>
          </a:bodyPr>
          <a:lstStyle/>
          <a:p>
            <a:r>
              <a:rPr lang="de-CH" sz="2800" dirty="0">
                <a:latin typeface="+mn-lt"/>
              </a:rPr>
              <a:t>1940 - 1945</a:t>
            </a:r>
            <a:br>
              <a:rPr lang="de-CH" sz="2800" dirty="0">
                <a:latin typeface="+mn-lt"/>
              </a:rPr>
            </a:br>
            <a:r>
              <a:rPr lang="de-CH" sz="2800" dirty="0">
                <a:latin typeface="+mn-lt"/>
              </a:rPr>
              <a:t>Pfadi machen in Kriegsjahren: Herausforderungen</a:t>
            </a:r>
            <a:br>
              <a:rPr lang="de-CH" sz="2800" dirty="0">
                <a:latin typeface="+mn-lt"/>
              </a:rPr>
            </a:br>
            <a:r>
              <a:rPr lang="de-CH" sz="2800" dirty="0">
                <a:latin typeface="+mn-lt"/>
              </a:rPr>
              <a:t>zwischen Jugendarbeit und Dienst am Vaterland</a:t>
            </a:r>
          </a:p>
        </p:txBody>
      </p:sp>
      <p:pic>
        <p:nvPicPr>
          <p:cNvPr id="4" name="Grafik 3">
            <a:extLst>
              <a:ext uri="{FF2B5EF4-FFF2-40B4-BE49-F238E27FC236}">
                <a16:creationId xmlns:a16="http://schemas.microsoft.com/office/drawing/2014/main" id="{BB006F4C-677D-AA4F-6916-F568E8EC6E27}"/>
              </a:ext>
            </a:extLst>
          </p:cNvPr>
          <p:cNvPicPr>
            <a:picLocks noChangeAspect="1"/>
          </p:cNvPicPr>
          <p:nvPr/>
        </p:nvPicPr>
        <p:blipFill>
          <a:blip r:embed="rId2"/>
          <a:stretch>
            <a:fillRect/>
          </a:stretch>
        </p:blipFill>
        <p:spPr>
          <a:xfrm>
            <a:off x="8621181" y="439955"/>
            <a:ext cx="2898833" cy="3236263"/>
          </a:xfrm>
          <a:prstGeom prst="rect">
            <a:avLst/>
          </a:prstGeom>
        </p:spPr>
      </p:pic>
      <p:pic>
        <p:nvPicPr>
          <p:cNvPr id="5" name="Grafik 4">
            <a:extLst>
              <a:ext uri="{FF2B5EF4-FFF2-40B4-BE49-F238E27FC236}">
                <a16:creationId xmlns:a16="http://schemas.microsoft.com/office/drawing/2014/main" id="{6717F363-D409-DC1A-E256-1180E7422262}"/>
              </a:ext>
            </a:extLst>
          </p:cNvPr>
          <p:cNvPicPr>
            <a:picLocks noChangeAspect="1"/>
          </p:cNvPicPr>
          <p:nvPr/>
        </p:nvPicPr>
        <p:blipFill>
          <a:blip r:embed="rId3"/>
          <a:stretch>
            <a:fillRect/>
          </a:stretch>
        </p:blipFill>
        <p:spPr>
          <a:xfrm>
            <a:off x="4866025" y="1534495"/>
            <a:ext cx="3388136" cy="2141723"/>
          </a:xfrm>
          <a:prstGeom prst="rect">
            <a:avLst/>
          </a:prstGeom>
        </p:spPr>
      </p:pic>
      <p:pic>
        <p:nvPicPr>
          <p:cNvPr id="12" name="Grafik 11">
            <a:extLst>
              <a:ext uri="{FF2B5EF4-FFF2-40B4-BE49-F238E27FC236}">
                <a16:creationId xmlns:a16="http://schemas.microsoft.com/office/drawing/2014/main" id="{4F70C632-1E25-F280-412A-6FE2F891F08E}"/>
              </a:ext>
            </a:extLst>
          </p:cNvPr>
          <p:cNvPicPr>
            <a:picLocks noChangeAspect="1"/>
          </p:cNvPicPr>
          <p:nvPr/>
        </p:nvPicPr>
        <p:blipFill>
          <a:blip r:embed="rId4"/>
          <a:stretch>
            <a:fillRect/>
          </a:stretch>
        </p:blipFill>
        <p:spPr>
          <a:xfrm>
            <a:off x="4862824" y="4137475"/>
            <a:ext cx="3388136" cy="2210442"/>
          </a:xfrm>
          <a:prstGeom prst="rect">
            <a:avLst/>
          </a:prstGeom>
        </p:spPr>
      </p:pic>
      <p:pic>
        <p:nvPicPr>
          <p:cNvPr id="7" name="Grafik 6">
            <a:extLst>
              <a:ext uri="{FF2B5EF4-FFF2-40B4-BE49-F238E27FC236}">
                <a16:creationId xmlns:a16="http://schemas.microsoft.com/office/drawing/2014/main" id="{62E26F4D-16FE-3112-283D-4990CE6A92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21181" y="3915629"/>
            <a:ext cx="2940004" cy="2620547"/>
          </a:xfrm>
          <a:prstGeom prst="rect">
            <a:avLst/>
          </a:prstGeom>
        </p:spPr>
      </p:pic>
      <p:pic>
        <p:nvPicPr>
          <p:cNvPr id="8" name="Grafik 7">
            <a:extLst>
              <a:ext uri="{FF2B5EF4-FFF2-40B4-BE49-F238E27FC236}">
                <a16:creationId xmlns:a16="http://schemas.microsoft.com/office/drawing/2014/main" id="{DAB96086-69C7-4FAB-A05A-8C4905C614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986" y="1535225"/>
            <a:ext cx="3627879" cy="2321276"/>
          </a:xfrm>
          <a:prstGeom prst="rect">
            <a:avLst/>
          </a:prstGeom>
        </p:spPr>
      </p:pic>
      <p:pic>
        <p:nvPicPr>
          <p:cNvPr id="10" name="Grafik 9">
            <a:extLst>
              <a:ext uri="{FF2B5EF4-FFF2-40B4-BE49-F238E27FC236}">
                <a16:creationId xmlns:a16="http://schemas.microsoft.com/office/drawing/2014/main" id="{21F3F42C-80EA-ADD1-449F-67ADFE5164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985" y="4130140"/>
            <a:ext cx="3627879" cy="2410090"/>
          </a:xfrm>
          <a:prstGeom prst="rect">
            <a:avLst/>
          </a:prstGeom>
        </p:spPr>
      </p:pic>
      <p:sp>
        <p:nvSpPr>
          <p:cNvPr id="11" name="Textfeld 10">
            <a:extLst>
              <a:ext uri="{FF2B5EF4-FFF2-40B4-BE49-F238E27FC236}">
                <a16:creationId xmlns:a16="http://schemas.microsoft.com/office/drawing/2014/main" id="{ECDA1C6A-8B2A-EDE4-F691-952B5913223D}"/>
              </a:ext>
            </a:extLst>
          </p:cNvPr>
          <p:cNvSpPr txBox="1"/>
          <p:nvPr/>
        </p:nvSpPr>
        <p:spPr>
          <a:xfrm>
            <a:off x="784656" y="3808655"/>
            <a:ext cx="3402535" cy="369332"/>
          </a:xfrm>
          <a:prstGeom prst="rect">
            <a:avLst/>
          </a:prstGeom>
          <a:noFill/>
        </p:spPr>
        <p:txBody>
          <a:bodyPr wrap="none" rtlCol="0">
            <a:spAutoFit/>
          </a:bodyPr>
          <a:lstStyle/>
          <a:p>
            <a:r>
              <a:rPr lang="de-CH" dirty="0"/>
              <a:t>Landdienst in Sils-Maria (GR) 1940</a:t>
            </a:r>
          </a:p>
        </p:txBody>
      </p:sp>
      <p:sp>
        <p:nvSpPr>
          <p:cNvPr id="13" name="Textfeld 12">
            <a:extLst>
              <a:ext uri="{FF2B5EF4-FFF2-40B4-BE49-F238E27FC236}">
                <a16:creationId xmlns:a16="http://schemas.microsoft.com/office/drawing/2014/main" id="{29A48F5D-268C-F3B8-F023-59DDBE71F55C}"/>
              </a:ext>
            </a:extLst>
          </p:cNvPr>
          <p:cNvSpPr txBox="1"/>
          <p:nvPr/>
        </p:nvSpPr>
        <p:spPr>
          <a:xfrm>
            <a:off x="5169054" y="3693473"/>
            <a:ext cx="2670346" cy="369332"/>
          </a:xfrm>
          <a:prstGeom prst="rect">
            <a:avLst/>
          </a:prstGeom>
          <a:noFill/>
        </p:spPr>
        <p:txBody>
          <a:bodyPr wrap="none" rtlCol="0">
            <a:spAutoFit/>
          </a:bodyPr>
          <a:lstStyle/>
          <a:p>
            <a:r>
              <a:rPr lang="de-CH" dirty="0" err="1"/>
              <a:t>Defilée</a:t>
            </a:r>
            <a:r>
              <a:rPr lang="de-CH" dirty="0"/>
              <a:t> St. Jakobsfest 1944</a:t>
            </a:r>
          </a:p>
        </p:txBody>
      </p:sp>
      <p:sp>
        <p:nvSpPr>
          <p:cNvPr id="14" name="Textfeld 13">
            <a:extLst>
              <a:ext uri="{FF2B5EF4-FFF2-40B4-BE49-F238E27FC236}">
                <a16:creationId xmlns:a16="http://schemas.microsoft.com/office/drawing/2014/main" id="{2BC117BB-3A73-E178-5CAC-4E673CF016FF}"/>
              </a:ext>
            </a:extLst>
          </p:cNvPr>
          <p:cNvSpPr txBox="1"/>
          <p:nvPr/>
        </p:nvSpPr>
        <p:spPr>
          <a:xfrm>
            <a:off x="4956934" y="6351510"/>
            <a:ext cx="3199915" cy="369332"/>
          </a:xfrm>
          <a:prstGeom prst="rect">
            <a:avLst/>
          </a:prstGeom>
          <a:noFill/>
        </p:spPr>
        <p:txBody>
          <a:bodyPr wrap="none" rtlCol="0">
            <a:spAutoFit/>
          </a:bodyPr>
          <a:lstStyle/>
          <a:p>
            <a:r>
              <a:rPr lang="de-CH" dirty="0"/>
              <a:t>Militärischer Vorunterricht 1945</a:t>
            </a:r>
          </a:p>
        </p:txBody>
      </p:sp>
    </p:spTree>
    <p:extLst>
      <p:ext uri="{BB962C8B-B14F-4D97-AF65-F5344CB8AC3E}">
        <p14:creationId xmlns:p14="http://schemas.microsoft.com/office/powerpoint/2010/main" val="1343755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66A6C-2A56-0D9B-2871-EDAA74D649E0}"/>
              </a:ext>
            </a:extLst>
          </p:cNvPr>
          <p:cNvSpPr>
            <a:spLocks noGrp="1"/>
          </p:cNvSpPr>
          <p:nvPr>
            <p:ph type="title"/>
          </p:nvPr>
        </p:nvSpPr>
        <p:spPr/>
        <p:txBody>
          <a:bodyPr/>
          <a:lstStyle/>
          <a:p>
            <a:pPr algn="ctr"/>
            <a:r>
              <a:rPr lang="de-CH" b="1" dirty="0"/>
              <a:t>Die Jahre 1944 - 1954</a:t>
            </a:r>
          </a:p>
        </p:txBody>
      </p:sp>
      <p:sp>
        <p:nvSpPr>
          <p:cNvPr id="3" name="Textfeld 2">
            <a:extLst>
              <a:ext uri="{FF2B5EF4-FFF2-40B4-BE49-F238E27FC236}">
                <a16:creationId xmlns:a16="http://schemas.microsoft.com/office/drawing/2014/main" id="{3EE3EE3E-7D50-0944-4B4F-C66A11A14B32}"/>
              </a:ext>
            </a:extLst>
          </p:cNvPr>
          <p:cNvSpPr txBox="1"/>
          <p:nvPr/>
        </p:nvSpPr>
        <p:spPr>
          <a:xfrm>
            <a:off x="472198" y="1549286"/>
            <a:ext cx="11426526" cy="1077218"/>
          </a:xfrm>
          <a:prstGeom prst="rect">
            <a:avLst/>
          </a:prstGeom>
          <a:noFill/>
        </p:spPr>
        <p:txBody>
          <a:bodyPr wrap="none" rtlCol="0">
            <a:spAutoFit/>
          </a:bodyPr>
          <a:lstStyle/>
          <a:p>
            <a:r>
              <a:rPr lang="de-CH" sz="3200" dirty="0"/>
              <a:t>Die </a:t>
            </a:r>
            <a:r>
              <a:rPr lang="de-CH" sz="3200" dirty="0" err="1"/>
              <a:t>Rheinbündler</a:t>
            </a:r>
            <a:r>
              <a:rPr lang="de-CH" sz="3200" dirty="0"/>
              <a:t> organisieren Ferienlager für andere Kinder, gehen</a:t>
            </a:r>
          </a:p>
          <a:p>
            <a:r>
              <a:rPr lang="de-CH" sz="3200" dirty="0"/>
              <a:t>selber regelmässig in Sommerlager und auch in internationale Lager</a:t>
            </a:r>
          </a:p>
        </p:txBody>
      </p:sp>
      <p:pic>
        <p:nvPicPr>
          <p:cNvPr id="5" name="Grafik 4">
            <a:extLst>
              <a:ext uri="{FF2B5EF4-FFF2-40B4-BE49-F238E27FC236}">
                <a16:creationId xmlns:a16="http://schemas.microsoft.com/office/drawing/2014/main" id="{E0017459-833B-C90D-34B7-19FE06A1C191}"/>
              </a:ext>
            </a:extLst>
          </p:cNvPr>
          <p:cNvPicPr>
            <a:picLocks noChangeAspect="1"/>
          </p:cNvPicPr>
          <p:nvPr/>
        </p:nvPicPr>
        <p:blipFill>
          <a:blip r:embed="rId2"/>
          <a:stretch>
            <a:fillRect/>
          </a:stretch>
        </p:blipFill>
        <p:spPr>
          <a:xfrm>
            <a:off x="385852" y="2874849"/>
            <a:ext cx="3591525" cy="3198107"/>
          </a:xfrm>
          <a:prstGeom prst="rect">
            <a:avLst/>
          </a:prstGeom>
        </p:spPr>
      </p:pic>
      <p:pic>
        <p:nvPicPr>
          <p:cNvPr id="7" name="Grafik 6">
            <a:extLst>
              <a:ext uri="{FF2B5EF4-FFF2-40B4-BE49-F238E27FC236}">
                <a16:creationId xmlns:a16="http://schemas.microsoft.com/office/drawing/2014/main" id="{B1A89430-45FC-7168-1C08-D42134A08ED6}"/>
              </a:ext>
            </a:extLst>
          </p:cNvPr>
          <p:cNvPicPr>
            <a:picLocks noChangeAspect="1"/>
          </p:cNvPicPr>
          <p:nvPr/>
        </p:nvPicPr>
        <p:blipFill>
          <a:blip r:embed="rId3"/>
          <a:stretch>
            <a:fillRect/>
          </a:stretch>
        </p:blipFill>
        <p:spPr>
          <a:xfrm>
            <a:off x="4179330" y="2915790"/>
            <a:ext cx="4035295" cy="3116224"/>
          </a:xfrm>
          <a:prstGeom prst="rect">
            <a:avLst/>
          </a:prstGeom>
        </p:spPr>
      </p:pic>
      <p:pic>
        <p:nvPicPr>
          <p:cNvPr id="9" name="Grafik 8">
            <a:extLst>
              <a:ext uri="{FF2B5EF4-FFF2-40B4-BE49-F238E27FC236}">
                <a16:creationId xmlns:a16="http://schemas.microsoft.com/office/drawing/2014/main" id="{D19B1DD0-B449-2B29-D7B5-FECB9657E3AE}"/>
              </a:ext>
            </a:extLst>
          </p:cNvPr>
          <p:cNvPicPr>
            <a:picLocks noChangeAspect="1"/>
          </p:cNvPicPr>
          <p:nvPr/>
        </p:nvPicPr>
        <p:blipFill>
          <a:blip r:embed="rId4"/>
          <a:stretch>
            <a:fillRect/>
          </a:stretch>
        </p:blipFill>
        <p:spPr>
          <a:xfrm>
            <a:off x="8390861" y="2925451"/>
            <a:ext cx="3466462" cy="3116224"/>
          </a:xfrm>
          <a:prstGeom prst="rect">
            <a:avLst/>
          </a:prstGeom>
        </p:spPr>
      </p:pic>
      <p:sp>
        <p:nvSpPr>
          <p:cNvPr id="10" name="Textfeld 9">
            <a:extLst>
              <a:ext uri="{FF2B5EF4-FFF2-40B4-BE49-F238E27FC236}">
                <a16:creationId xmlns:a16="http://schemas.microsoft.com/office/drawing/2014/main" id="{169C0327-6641-E503-3B22-535946BF92C1}"/>
              </a:ext>
            </a:extLst>
          </p:cNvPr>
          <p:cNvSpPr txBox="1"/>
          <p:nvPr/>
        </p:nvSpPr>
        <p:spPr>
          <a:xfrm>
            <a:off x="2061868" y="6121880"/>
            <a:ext cx="3961084" cy="369332"/>
          </a:xfrm>
          <a:prstGeom prst="rect">
            <a:avLst/>
          </a:prstGeom>
          <a:noFill/>
        </p:spPr>
        <p:txBody>
          <a:bodyPr wrap="none" rtlCol="0">
            <a:spAutoFit/>
          </a:bodyPr>
          <a:lstStyle/>
          <a:p>
            <a:r>
              <a:rPr lang="de-CH" dirty="0" err="1"/>
              <a:t>Sola</a:t>
            </a:r>
            <a:r>
              <a:rPr lang="de-CH" dirty="0"/>
              <a:t> der Wolfsführer in Kandersteg 1950</a:t>
            </a:r>
          </a:p>
        </p:txBody>
      </p:sp>
      <p:sp>
        <p:nvSpPr>
          <p:cNvPr id="11" name="Textfeld 10">
            <a:extLst>
              <a:ext uri="{FF2B5EF4-FFF2-40B4-BE49-F238E27FC236}">
                <a16:creationId xmlns:a16="http://schemas.microsoft.com/office/drawing/2014/main" id="{51EDB85D-F8E0-BC13-36E8-70C8F7C08FBB}"/>
              </a:ext>
            </a:extLst>
          </p:cNvPr>
          <p:cNvSpPr txBox="1"/>
          <p:nvPr/>
        </p:nvSpPr>
        <p:spPr>
          <a:xfrm>
            <a:off x="8854894" y="6121880"/>
            <a:ext cx="2695674" cy="369332"/>
          </a:xfrm>
          <a:prstGeom prst="rect">
            <a:avLst/>
          </a:prstGeom>
          <a:noFill/>
        </p:spPr>
        <p:txBody>
          <a:bodyPr wrap="none" rtlCol="0">
            <a:spAutoFit/>
          </a:bodyPr>
          <a:lstStyle/>
          <a:p>
            <a:r>
              <a:rPr lang="de-CH" dirty="0"/>
              <a:t>Leiter im </a:t>
            </a:r>
            <a:r>
              <a:rPr lang="de-CH" dirty="0" err="1"/>
              <a:t>Gilwell</a:t>
            </a:r>
            <a:r>
              <a:rPr lang="de-CH" dirty="0"/>
              <a:t>-Kurs 1949</a:t>
            </a:r>
          </a:p>
        </p:txBody>
      </p:sp>
    </p:spTree>
    <p:extLst>
      <p:ext uri="{BB962C8B-B14F-4D97-AF65-F5344CB8AC3E}">
        <p14:creationId xmlns:p14="http://schemas.microsoft.com/office/powerpoint/2010/main" val="3335863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A3927-0102-F5C8-2EDC-1F5A35FAF0EF}"/>
              </a:ext>
            </a:extLst>
          </p:cNvPr>
          <p:cNvSpPr>
            <a:spLocks noGrp="1"/>
          </p:cNvSpPr>
          <p:nvPr>
            <p:ph type="title"/>
          </p:nvPr>
        </p:nvSpPr>
        <p:spPr>
          <a:xfrm>
            <a:off x="838200" y="365125"/>
            <a:ext cx="10651836" cy="1325563"/>
          </a:xfrm>
        </p:spPr>
        <p:txBody>
          <a:bodyPr>
            <a:normAutofit/>
          </a:bodyPr>
          <a:lstStyle/>
          <a:p>
            <a:r>
              <a:rPr lang="de-CH" sz="2800" dirty="0">
                <a:latin typeface="+mn-lt"/>
              </a:rPr>
              <a:t>1945 – 1947</a:t>
            </a:r>
            <a:br>
              <a:rPr lang="de-CH" sz="2800" dirty="0">
                <a:latin typeface="+mn-lt"/>
              </a:rPr>
            </a:br>
            <a:r>
              <a:rPr lang="de-CH" sz="2800" dirty="0">
                <a:latin typeface="+mn-lt"/>
              </a:rPr>
              <a:t>Der Rheinbund organisiert drei Ferienlager für Kinder aus Kriegsgebieten</a:t>
            </a:r>
            <a:br>
              <a:rPr lang="de-CH" sz="2800" dirty="0">
                <a:latin typeface="+mn-lt"/>
              </a:rPr>
            </a:br>
            <a:r>
              <a:rPr lang="de-CH" sz="2800" dirty="0">
                <a:latin typeface="+mn-lt"/>
              </a:rPr>
              <a:t>(Buben aus Frankreich, Wien und Bremen)</a:t>
            </a:r>
          </a:p>
        </p:txBody>
      </p:sp>
      <p:pic>
        <p:nvPicPr>
          <p:cNvPr id="4" name="Grafik 3">
            <a:extLst>
              <a:ext uri="{FF2B5EF4-FFF2-40B4-BE49-F238E27FC236}">
                <a16:creationId xmlns:a16="http://schemas.microsoft.com/office/drawing/2014/main" id="{C9C7DD72-38EF-41BE-AD4A-4E9DE3F075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9800" y="1717033"/>
            <a:ext cx="3752273" cy="4905440"/>
          </a:xfrm>
          <a:prstGeom prst="rect">
            <a:avLst/>
          </a:prstGeom>
        </p:spPr>
      </p:pic>
      <p:pic>
        <p:nvPicPr>
          <p:cNvPr id="6" name="Grafik 5">
            <a:extLst>
              <a:ext uri="{FF2B5EF4-FFF2-40B4-BE49-F238E27FC236}">
                <a16:creationId xmlns:a16="http://schemas.microsoft.com/office/drawing/2014/main" id="{F017C5A3-1B36-F8E2-36B8-BD32BA779D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8054" y="1350833"/>
            <a:ext cx="3825746" cy="2651286"/>
          </a:xfrm>
          <a:prstGeom prst="rect">
            <a:avLst/>
          </a:prstGeom>
        </p:spPr>
      </p:pic>
      <p:pic>
        <p:nvPicPr>
          <p:cNvPr id="8" name="Grafik 7">
            <a:extLst>
              <a:ext uri="{FF2B5EF4-FFF2-40B4-BE49-F238E27FC236}">
                <a16:creationId xmlns:a16="http://schemas.microsoft.com/office/drawing/2014/main" id="{4DABB183-5C4F-B91F-78F2-0BE9E6869F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7716" y="4181524"/>
            <a:ext cx="4595557" cy="2440949"/>
          </a:xfrm>
          <a:prstGeom prst="rect">
            <a:avLst/>
          </a:prstGeom>
        </p:spPr>
      </p:pic>
      <p:pic>
        <p:nvPicPr>
          <p:cNvPr id="10" name="Grafik 9">
            <a:extLst>
              <a:ext uri="{FF2B5EF4-FFF2-40B4-BE49-F238E27FC236}">
                <a16:creationId xmlns:a16="http://schemas.microsoft.com/office/drawing/2014/main" id="{2DF91E25-15F4-CE4F-117E-D953F8FB1F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5238" y="1717033"/>
            <a:ext cx="1741524" cy="2226343"/>
          </a:xfrm>
          <a:prstGeom prst="rect">
            <a:avLst/>
          </a:prstGeom>
        </p:spPr>
      </p:pic>
    </p:spTree>
    <p:extLst>
      <p:ext uri="{BB962C8B-B14F-4D97-AF65-F5344CB8AC3E}">
        <p14:creationId xmlns:p14="http://schemas.microsoft.com/office/powerpoint/2010/main" val="2256496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20F86E-FBD8-E12B-5F17-AFC8BA6D7113}"/>
              </a:ext>
            </a:extLst>
          </p:cNvPr>
          <p:cNvSpPr>
            <a:spLocks noGrp="1"/>
          </p:cNvSpPr>
          <p:nvPr>
            <p:ph type="title"/>
          </p:nvPr>
        </p:nvSpPr>
        <p:spPr>
          <a:xfrm>
            <a:off x="838200" y="336549"/>
            <a:ext cx="10515600" cy="1749425"/>
          </a:xfrm>
        </p:spPr>
        <p:txBody>
          <a:bodyPr>
            <a:normAutofit/>
          </a:bodyPr>
          <a:lstStyle/>
          <a:p>
            <a:r>
              <a:rPr lang="de-CH" sz="2800" dirty="0">
                <a:latin typeface="+mn-lt"/>
              </a:rPr>
              <a:t>1946 – 1948</a:t>
            </a:r>
            <a:br>
              <a:rPr lang="de-CH" sz="2800" dirty="0">
                <a:latin typeface="+mn-lt"/>
              </a:rPr>
            </a:br>
            <a:r>
              <a:rPr lang="de-CH" sz="2800" dirty="0">
                <a:latin typeface="+mn-lt"/>
              </a:rPr>
              <a:t>Der Rheinbund «wagt» ein «Experiment» mit Wolfsführerinnen als Leiterinnen der Meuten – nach dessen Scheitern vergehen 25 Jahre bis die ersten Schwestern von </a:t>
            </a:r>
            <a:r>
              <a:rPr lang="de-CH" sz="2800" dirty="0" err="1">
                <a:latin typeface="+mn-lt"/>
              </a:rPr>
              <a:t>Rheinbündlern</a:t>
            </a:r>
            <a:r>
              <a:rPr lang="de-CH" sz="2800" dirty="0">
                <a:latin typeface="+mn-lt"/>
              </a:rPr>
              <a:t> wieder Leiterinnen werden</a:t>
            </a:r>
          </a:p>
        </p:txBody>
      </p:sp>
      <p:pic>
        <p:nvPicPr>
          <p:cNvPr id="4" name="Grafik 3">
            <a:extLst>
              <a:ext uri="{FF2B5EF4-FFF2-40B4-BE49-F238E27FC236}">
                <a16:creationId xmlns:a16="http://schemas.microsoft.com/office/drawing/2014/main" id="{20027EB0-F4A7-7FFC-98F5-1AB18072EE68}"/>
              </a:ext>
            </a:extLst>
          </p:cNvPr>
          <p:cNvPicPr>
            <a:picLocks noChangeAspect="1"/>
          </p:cNvPicPr>
          <p:nvPr/>
        </p:nvPicPr>
        <p:blipFill>
          <a:blip r:embed="rId2"/>
          <a:stretch>
            <a:fillRect/>
          </a:stretch>
        </p:blipFill>
        <p:spPr>
          <a:xfrm>
            <a:off x="7886700" y="2336801"/>
            <a:ext cx="3284088" cy="4304145"/>
          </a:xfrm>
          <a:prstGeom prst="rect">
            <a:avLst/>
          </a:prstGeom>
        </p:spPr>
      </p:pic>
      <p:pic>
        <p:nvPicPr>
          <p:cNvPr id="10" name="Grafik 9">
            <a:extLst>
              <a:ext uri="{FF2B5EF4-FFF2-40B4-BE49-F238E27FC236}">
                <a16:creationId xmlns:a16="http://schemas.microsoft.com/office/drawing/2014/main" id="{06817E93-815E-F9F9-A53E-6BD5F241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2463" y="3082241"/>
            <a:ext cx="2115417" cy="2071574"/>
          </a:xfrm>
          <a:prstGeom prst="rect">
            <a:avLst/>
          </a:prstGeom>
        </p:spPr>
      </p:pic>
      <p:pic>
        <p:nvPicPr>
          <p:cNvPr id="5" name="Grafik 4">
            <a:extLst>
              <a:ext uri="{FF2B5EF4-FFF2-40B4-BE49-F238E27FC236}">
                <a16:creationId xmlns:a16="http://schemas.microsoft.com/office/drawing/2014/main" id="{E1F6EE5E-5014-2D4C-B14B-3C7215929E55}"/>
              </a:ext>
            </a:extLst>
          </p:cNvPr>
          <p:cNvPicPr>
            <a:picLocks noChangeAspect="1"/>
          </p:cNvPicPr>
          <p:nvPr/>
        </p:nvPicPr>
        <p:blipFill>
          <a:blip r:embed="rId4"/>
          <a:stretch>
            <a:fillRect/>
          </a:stretch>
        </p:blipFill>
        <p:spPr>
          <a:xfrm>
            <a:off x="894012" y="2336801"/>
            <a:ext cx="4719631" cy="3599982"/>
          </a:xfrm>
          <a:prstGeom prst="rect">
            <a:avLst/>
          </a:prstGeom>
        </p:spPr>
      </p:pic>
    </p:spTree>
    <p:extLst>
      <p:ext uri="{BB962C8B-B14F-4D97-AF65-F5344CB8AC3E}">
        <p14:creationId xmlns:p14="http://schemas.microsoft.com/office/powerpoint/2010/main" val="3320595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5EA99-D5C4-6036-82C9-A5639D262A7A}"/>
              </a:ext>
            </a:extLst>
          </p:cNvPr>
          <p:cNvSpPr>
            <a:spLocks noGrp="1"/>
          </p:cNvSpPr>
          <p:nvPr>
            <p:ph type="title"/>
          </p:nvPr>
        </p:nvSpPr>
        <p:spPr>
          <a:xfrm>
            <a:off x="838200" y="365125"/>
            <a:ext cx="5377873" cy="1325563"/>
          </a:xfrm>
        </p:spPr>
        <p:txBody>
          <a:bodyPr>
            <a:normAutofit/>
          </a:bodyPr>
          <a:lstStyle/>
          <a:p>
            <a:r>
              <a:rPr lang="de-CH" sz="2800" dirty="0">
                <a:latin typeface="+mn-lt"/>
              </a:rPr>
              <a:t>1948</a:t>
            </a:r>
            <a:br>
              <a:rPr lang="de-CH" sz="2800" dirty="0">
                <a:latin typeface="+mn-lt"/>
              </a:rPr>
            </a:br>
            <a:r>
              <a:rPr lang="de-CH" sz="2800" dirty="0">
                <a:latin typeface="+mn-lt"/>
              </a:rPr>
              <a:t>Mit 180 Pfadis geht der Rheinbund ins 4. Bundeslager nach </a:t>
            </a:r>
            <a:r>
              <a:rPr lang="de-CH" sz="2800" dirty="0" err="1">
                <a:latin typeface="+mn-lt"/>
              </a:rPr>
              <a:t>Trevano</a:t>
            </a:r>
            <a:r>
              <a:rPr lang="de-CH" sz="2800" dirty="0">
                <a:latin typeface="+mn-lt"/>
              </a:rPr>
              <a:t> (TI)</a:t>
            </a:r>
          </a:p>
        </p:txBody>
      </p:sp>
      <p:pic>
        <p:nvPicPr>
          <p:cNvPr id="6" name="Grafik 5">
            <a:extLst>
              <a:ext uri="{FF2B5EF4-FFF2-40B4-BE49-F238E27FC236}">
                <a16:creationId xmlns:a16="http://schemas.microsoft.com/office/drawing/2014/main" id="{E7E8703C-38D1-1517-3F9B-083946A7A527}"/>
              </a:ext>
            </a:extLst>
          </p:cNvPr>
          <p:cNvPicPr>
            <a:picLocks noChangeAspect="1"/>
          </p:cNvPicPr>
          <p:nvPr/>
        </p:nvPicPr>
        <p:blipFill>
          <a:blip r:embed="rId2"/>
          <a:stretch>
            <a:fillRect/>
          </a:stretch>
        </p:blipFill>
        <p:spPr>
          <a:xfrm>
            <a:off x="4826016" y="3919137"/>
            <a:ext cx="3927285" cy="2787106"/>
          </a:xfrm>
          <a:prstGeom prst="rect">
            <a:avLst/>
          </a:prstGeom>
        </p:spPr>
      </p:pic>
      <p:pic>
        <p:nvPicPr>
          <p:cNvPr id="8" name="Grafik 7">
            <a:extLst>
              <a:ext uri="{FF2B5EF4-FFF2-40B4-BE49-F238E27FC236}">
                <a16:creationId xmlns:a16="http://schemas.microsoft.com/office/drawing/2014/main" id="{3ED3DB19-81F7-2ED9-B533-51D58E4808DC}"/>
              </a:ext>
            </a:extLst>
          </p:cNvPr>
          <p:cNvPicPr>
            <a:picLocks noChangeAspect="1"/>
          </p:cNvPicPr>
          <p:nvPr/>
        </p:nvPicPr>
        <p:blipFill>
          <a:blip r:embed="rId3"/>
          <a:stretch>
            <a:fillRect/>
          </a:stretch>
        </p:blipFill>
        <p:spPr>
          <a:xfrm>
            <a:off x="567179" y="3057235"/>
            <a:ext cx="4005634" cy="3563587"/>
          </a:xfrm>
          <a:prstGeom prst="rect">
            <a:avLst/>
          </a:prstGeom>
        </p:spPr>
      </p:pic>
      <p:pic>
        <p:nvPicPr>
          <p:cNvPr id="10" name="Grafik 9">
            <a:extLst>
              <a:ext uri="{FF2B5EF4-FFF2-40B4-BE49-F238E27FC236}">
                <a16:creationId xmlns:a16="http://schemas.microsoft.com/office/drawing/2014/main" id="{3DE7497B-E4DE-C248-023C-411F3D6020C6}"/>
              </a:ext>
            </a:extLst>
          </p:cNvPr>
          <p:cNvPicPr>
            <a:picLocks noChangeAspect="1"/>
          </p:cNvPicPr>
          <p:nvPr/>
        </p:nvPicPr>
        <p:blipFill>
          <a:blip r:embed="rId4"/>
          <a:stretch>
            <a:fillRect/>
          </a:stretch>
        </p:blipFill>
        <p:spPr>
          <a:xfrm>
            <a:off x="9236744" y="394118"/>
            <a:ext cx="2555022" cy="3187101"/>
          </a:xfrm>
          <a:prstGeom prst="rect">
            <a:avLst/>
          </a:prstGeom>
        </p:spPr>
      </p:pic>
      <p:pic>
        <p:nvPicPr>
          <p:cNvPr id="12" name="Grafik 11">
            <a:extLst>
              <a:ext uri="{FF2B5EF4-FFF2-40B4-BE49-F238E27FC236}">
                <a16:creationId xmlns:a16="http://schemas.microsoft.com/office/drawing/2014/main" id="{61807DB1-FE7E-465B-E363-2A30DD0E16D1}"/>
              </a:ext>
            </a:extLst>
          </p:cNvPr>
          <p:cNvPicPr>
            <a:picLocks noChangeAspect="1"/>
          </p:cNvPicPr>
          <p:nvPr/>
        </p:nvPicPr>
        <p:blipFill>
          <a:blip r:embed="rId5"/>
          <a:stretch>
            <a:fillRect/>
          </a:stretch>
        </p:blipFill>
        <p:spPr>
          <a:xfrm>
            <a:off x="9060873" y="3919136"/>
            <a:ext cx="2730894" cy="2701687"/>
          </a:xfrm>
          <a:prstGeom prst="rect">
            <a:avLst/>
          </a:prstGeom>
        </p:spPr>
      </p:pic>
      <p:pic>
        <p:nvPicPr>
          <p:cNvPr id="16" name="Grafik 15">
            <a:extLst>
              <a:ext uri="{FF2B5EF4-FFF2-40B4-BE49-F238E27FC236}">
                <a16:creationId xmlns:a16="http://schemas.microsoft.com/office/drawing/2014/main" id="{D01AC227-B2CA-66CA-BB84-C4DE3E526E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0898" y="641894"/>
            <a:ext cx="2821515" cy="2787106"/>
          </a:xfrm>
          <a:prstGeom prst="rect">
            <a:avLst/>
          </a:prstGeom>
        </p:spPr>
      </p:pic>
      <p:pic>
        <p:nvPicPr>
          <p:cNvPr id="18" name="Grafik 17">
            <a:extLst>
              <a:ext uri="{FF2B5EF4-FFF2-40B4-BE49-F238E27FC236}">
                <a16:creationId xmlns:a16="http://schemas.microsoft.com/office/drawing/2014/main" id="{53789CA9-ACA3-3CD7-B34B-064C4742D6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26016" y="1787690"/>
            <a:ext cx="1480551" cy="1913014"/>
          </a:xfrm>
          <a:prstGeom prst="rect">
            <a:avLst/>
          </a:prstGeom>
        </p:spPr>
      </p:pic>
      <p:pic>
        <p:nvPicPr>
          <p:cNvPr id="4" name="Grafik 3">
            <a:extLst>
              <a:ext uri="{FF2B5EF4-FFF2-40B4-BE49-F238E27FC236}">
                <a16:creationId xmlns:a16="http://schemas.microsoft.com/office/drawing/2014/main" id="{9C5B5AA3-D650-21D0-360A-5CC1398C5B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10088" y="1690688"/>
            <a:ext cx="968366" cy="1248175"/>
          </a:xfrm>
          <a:prstGeom prst="rect">
            <a:avLst/>
          </a:prstGeom>
        </p:spPr>
      </p:pic>
    </p:spTree>
    <p:extLst>
      <p:ext uri="{BB962C8B-B14F-4D97-AF65-F5344CB8AC3E}">
        <p14:creationId xmlns:p14="http://schemas.microsoft.com/office/powerpoint/2010/main" val="131018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DF64E-E356-889A-E05E-98A4BC57B52B}"/>
              </a:ext>
            </a:extLst>
          </p:cNvPr>
          <p:cNvSpPr>
            <a:spLocks noGrp="1"/>
          </p:cNvSpPr>
          <p:nvPr>
            <p:ph type="title"/>
          </p:nvPr>
        </p:nvSpPr>
        <p:spPr/>
        <p:txBody>
          <a:bodyPr>
            <a:normAutofit/>
          </a:bodyPr>
          <a:lstStyle/>
          <a:p>
            <a:r>
              <a:rPr lang="de-CH" sz="2800" dirty="0">
                <a:latin typeface="+mn-lt"/>
              </a:rPr>
              <a:t>1950</a:t>
            </a:r>
            <a:br>
              <a:rPr lang="de-CH" sz="2800" dirty="0">
                <a:latin typeface="+mn-lt"/>
              </a:rPr>
            </a:br>
            <a:r>
              <a:rPr lang="de-CH" sz="2800" dirty="0">
                <a:latin typeface="+mn-lt"/>
              </a:rPr>
              <a:t>Homberger Sommerlager -</a:t>
            </a:r>
            <a:br>
              <a:rPr lang="de-CH" sz="2800" dirty="0">
                <a:latin typeface="+mn-lt"/>
              </a:rPr>
            </a:br>
            <a:r>
              <a:rPr lang="de-CH" sz="2800" dirty="0">
                <a:latin typeface="+mn-lt"/>
              </a:rPr>
              <a:t>die ersten «Farb-Dias»</a:t>
            </a:r>
          </a:p>
        </p:txBody>
      </p:sp>
      <p:pic>
        <p:nvPicPr>
          <p:cNvPr id="4" name="Grafik 3">
            <a:extLst>
              <a:ext uri="{FF2B5EF4-FFF2-40B4-BE49-F238E27FC236}">
                <a16:creationId xmlns:a16="http://schemas.microsoft.com/office/drawing/2014/main" id="{3FA800B1-F125-BE71-CD33-4AFB9CA5D7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0033" y="1673150"/>
            <a:ext cx="3122284" cy="2206748"/>
          </a:xfrm>
          <a:prstGeom prst="rect">
            <a:avLst/>
          </a:prstGeom>
        </p:spPr>
      </p:pic>
      <p:pic>
        <p:nvPicPr>
          <p:cNvPr id="6" name="Grafik 5">
            <a:extLst>
              <a:ext uri="{FF2B5EF4-FFF2-40B4-BE49-F238E27FC236}">
                <a16:creationId xmlns:a16="http://schemas.microsoft.com/office/drawing/2014/main" id="{D8694DE2-1C63-E855-2003-D410426988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0097" y="256303"/>
            <a:ext cx="5095529" cy="3512827"/>
          </a:xfrm>
          <a:prstGeom prst="rect">
            <a:avLst/>
          </a:prstGeom>
        </p:spPr>
      </p:pic>
      <p:pic>
        <p:nvPicPr>
          <p:cNvPr id="8" name="Grafik 7">
            <a:extLst>
              <a:ext uri="{FF2B5EF4-FFF2-40B4-BE49-F238E27FC236}">
                <a16:creationId xmlns:a16="http://schemas.microsoft.com/office/drawing/2014/main" id="{021B4B74-A14E-5007-1946-FE8E3948CE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797" y="3979559"/>
            <a:ext cx="5238756" cy="2524961"/>
          </a:xfrm>
          <a:prstGeom prst="rect">
            <a:avLst/>
          </a:prstGeom>
        </p:spPr>
      </p:pic>
      <p:pic>
        <p:nvPicPr>
          <p:cNvPr id="10" name="Grafik 9">
            <a:extLst>
              <a:ext uri="{FF2B5EF4-FFF2-40B4-BE49-F238E27FC236}">
                <a16:creationId xmlns:a16="http://schemas.microsoft.com/office/drawing/2014/main" id="{59E1F0EA-CE56-CD95-B42B-923F78B2FE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0097" y="3986543"/>
            <a:ext cx="5095529" cy="2517978"/>
          </a:xfrm>
          <a:prstGeom prst="rect">
            <a:avLst/>
          </a:prstGeom>
        </p:spPr>
      </p:pic>
    </p:spTree>
    <p:extLst>
      <p:ext uri="{BB962C8B-B14F-4D97-AF65-F5344CB8AC3E}">
        <p14:creationId xmlns:p14="http://schemas.microsoft.com/office/powerpoint/2010/main" val="3847007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C8C952-8452-D723-A6CD-461CBBBB7BAB}"/>
              </a:ext>
            </a:extLst>
          </p:cNvPr>
          <p:cNvSpPr>
            <a:spLocks noGrp="1"/>
          </p:cNvSpPr>
          <p:nvPr>
            <p:ph type="title"/>
          </p:nvPr>
        </p:nvSpPr>
        <p:spPr>
          <a:xfrm>
            <a:off x="838198" y="217059"/>
            <a:ext cx="4449381" cy="1990148"/>
          </a:xfrm>
        </p:spPr>
        <p:txBody>
          <a:bodyPr>
            <a:normAutofit/>
          </a:bodyPr>
          <a:lstStyle/>
          <a:p>
            <a:r>
              <a:rPr lang="de-CH" sz="2800" dirty="0">
                <a:latin typeface="+mn-lt"/>
              </a:rPr>
              <a:t>1951</a:t>
            </a:r>
            <a:br>
              <a:rPr lang="de-CH" sz="2800" dirty="0">
                <a:latin typeface="+mn-lt"/>
              </a:rPr>
            </a:br>
            <a:r>
              <a:rPr lang="de-CH" sz="2800" dirty="0">
                <a:latin typeface="+mn-lt"/>
              </a:rPr>
              <a:t>30 </a:t>
            </a:r>
            <a:r>
              <a:rPr lang="de-CH" sz="2800" dirty="0" err="1">
                <a:latin typeface="+mn-lt"/>
              </a:rPr>
              <a:t>Rheinbündler</a:t>
            </a:r>
            <a:r>
              <a:rPr lang="de-CH" sz="2800" dirty="0">
                <a:latin typeface="+mn-lt"/>
              </a:rPr>
              <a:t> fahren ans 7. World Scout Jamboree nach Bad Ischl (A)</a:t>
            </a:r>
          </a:p>
        </p:txBody>
      </p:sp>
      <p:pic>
        <p:nvPicPr>
          <p:cNvPr id="4" name="Grafik 3">
            <a:extLst>
              <a:ext uri="{FF2B5EF4-FFF2-40B4-BE49-F238E27FC236}">
                <a16:creationId xmlns:a16="http://schemas.microsoft.com/office/drawing/2014/main" id="{C033CD4A-2003-7397-BA27-984A15EDE6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4213" y="3806060"/>
            <a:ext cx="5118224" cy="2877628"/>
          </a:xfrm>
          <a:prstGeom prst="rect">
            <a:avLst/>
          </a:prstGeom>
        </p:spPr>
      </p:pic>
      <p:pic>
        <p:nvPicPr>
          <p:cNvPr id="6" name="Grafik 5">
            <a:extLst>
              <a:ext uri="{FF2B5EF4-FFF2-40B4-BE49-F238E27FC236}">
                <a16:creationId xmlns:a16="http://schemas.microsoft.com/office/drawing/2014/main" id="{1A2BF1FC-3E7F-B8EE-40F4-B841D67043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3038" y="272127"/>
            <a:ext cx="4449381" cy="3320832"/>
          </a:xfrm>
          <a:prstGeom prst="rect">
            <a:avLst/>
          </a:prstGeom>
        </p:spPr>
      </p:pic>
      <p:pic>
        <p:nvPicPr>
          <p:cNvPr id="8" name="Grafik 7">
            <a:extLst>
              <a:ext uri="{FF2B5EF4-FFF2-40B4-BE49-F238E27FC236}">
                <a16:creationId xmlns:a16="http://schemas.microsoft.com/office/drawing/2014/main" id="{246FAF9A-5477-2497-32BA-F0F794DA0A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198" y="2755438"/>
            <a:ext cx="5723635" cy="3928250"/>
          </a:xfrm>
          <a:prstGeom prst="rect">
            <a:avLst/>
          </a:prstGeom>
        </p:spPr>
      </p:pic>
      <p:pic>
        <p:nvPicPr>
          <p:cNvPr id="5" name="Grafik 4">
            <a:extLst>
              <a:ext uri="{FF2B5EF4-FFF2-40B4-BE49-F238E27FC236}">
                <a16:creationId xmlns:a16="http://schemas.microsoft.com/office/drawing/2014/main" id="{61A6EE88-1B7B-5E2A-E7E8-78089E630793}"/>
              </a:ext>
            </a:extLst>
          </p:cNvPr>
          <p:cNvPicPr>
            <a:picLocks noChangeAspect="1"/>
          </p:cNvPicPr>
          <p:nvPr/>
        </p:nvPicPr>
        <p:blipFill>
          <a:blip r:embed="rId5"/>
          <a:stretch>
            <a:fillRect/>
          </a:stretch>
        </p:blipFill>
        <p:spPr>
          <a:xfrm>
            <a:off x="5287581" y="300063"/>
            <a:ext cx="1856169" cy="2249484"/>
          </a:xfrm>
          <a:prstGeom prst="rect">
            <a:avLst/>
          </a:prstGeom>
        </p:spPr>
      </p:pic>
    </p:spTree>
    <p:extLst>
      <p:ext uri="{BB962C8B-B14F-4D97-AF65-F5344CB8AC3E}">
        <p14:creationId xmlns:p14="http://schemas.microsoft.com/office/powerpoint/2010/main" val="4111067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6AAA8-D70C-E056-4BAC-EC0975783919}"/>
              </a:ext>
            </a:extLst>
          </p:cNvPr>
          <p:cNvSpPr>
            <a:spLocks noGrp="1"/>
          </p:cNvSpPr>
          <p:nvPr>
            <p:ph type="title"/>
          </p:nvPr>
        </p:nvSpPr>
        <p:spPr>
          <a:xfrm>
            <a:off x="838200" y="338940"/>
            <a:ext cx="10515600" cy="1001857"/>
          </a:xfrm>
        </p:spPr>
        <p:txBody>
          <a:bodyPr>
            <a:normAutofit/>
          </a:bodyPr>
          <a:lstStyle/>
          <a:p>
            <a:r>
              <a:rPr lang="de-CH" sz="2800" dirty="0">
                <a:latin typeface="+mn-lt"/>
              </a:rPr>
              <a:t>1952</a:t>
            </a:r>
            <a:br>
              <a:rPr lang="de-CH" sz="2800" dirty="0">
                <a:latin typeface="+mn-lt"/>
              </a:rPr>
            </a:br>
            <a:r>
              <a:rPr lang="de-CH" sz="2800" dirty="0">
                <a:latin typeface="+mn-lt"/>
              </a:rPr>
              <a:t>ein weiteres </a:t>
            </a:r>
            <a:r>
              <a:rPr lang="de-CH" sz="2800" dirty="0" err="1">
                <a:latin typeface="+mn-lt"/>
              </a:rPr>
              <a:t>Sola</a:t>
            </a:r>
            <a:r>
              <a:rPr lang="de-CH" sz="2800" dirty="0">
                <a:latin typeface="+mn-lt"/>
              </a:rPr>
              <a:t> der Homberger</a:t>
            </a:r>
          </a:p>
        </p:txBody>
      </p:sp>
      <p:pic>
        <p:nvPicPr>
          <p:cNvPr id="4" name="Grafik 3">
            <a:extLst>
              <a:ext uri="{FF2B5EF4-FFF2-40B4-BE49-F238E27FC236}">
                <a16:creationId xmlns:a16="http://schemas.microsoft.com/office/drawing/2014/main" id="{13A35820-A77E-9B71-B5E7-9511358BE8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395" y="1967345"/>
            <a:ext cx="5358486" cy="3676073"/>
          </a:xfrm>
          <a:prstGeom prst="rect">
            <a:avLst/>
          </a:prstGeom>
        </p:spPr>
      </p:pic>
      <p:pic>
        <p:nvPicPr>
          <p:cNvPr id="8" name="Grafik 7">
            <a:extLst>
              <a:ext uri="{FF2B5EF4-FFF2-40B4-BE49-F238E27FC236}">
                <a16:creationId xmlns:a16="http://schemas.microsoft.com/office/drawing/2014/main" id="{4039E46D-4926-FDAE-E3E5-BEA69CB0A7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971" y="521358"/>
            <a:ext cx="3590583" cy="3101606"/>
          </a:xfrm>
          <a:prstGeom prst="rect">
            <a:avLst/>
          </a:prstGeom>
        </p:spPr>
      </p:pic>
      <p:pic>
        <p:nvPicPr>
          <p:cNvPr id="10" name="Grafik 9">
            <a:extLst>
              <a:ext uri="{FF2B5EF4-FFF2-40B4-BE49-F238E27FC236}">
                <a16:creationId xmlns:a16="http://schemas.microsoft.com/office/drawing/2014/main" id="{432CDAC0-CC2F-F6C7-8CE2-5CD58F6E15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5971" y="3805382"/>
            <a:ext cx="3593396" cy="2609562"/>
          </a:xfrm>
          <a:prstGeom prst="rect">
            <a:avLst/>
          </a:prstGeom>
        </p:spPr>
      </p:pic>
      <p:pic>
        <p:nvPicPr>
          <p:cNvPr id="5" name="Grafik 4">
            <a:extLst>
              <a:ext uri="{FF2B5EF4-FFF2-40B4-BE49-F238E27FC236}">
                <a16:creationId xmlns:a16="http://schemas.microsoft.com/office/drawing/2014/main" id="{5727469C-3EFB-354B-AEA6-3589057F57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29457" y="1468583"/>
            <a:ext cx="2149378" cy="4946361"/>
          </a:xfrm>
          <a:prstGeom prst="rect">
            <a:avLst/>
          </a:prstGeom>
        </p:spPr>
      </p:pic>
    </p:spTree>
    <p:extLst>
      <p:ext uri="{BB962C8B-B14F-4D97-AF65-F5344CB8AC3E}">
        <p14:creationId xmlns:p14="http://schemas.microsoft.com/office/powerpoint/2010/main" val="4184319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0C254-C47F-9C57-3DEC-EBC4B26A02EB}"/>
              </a:ext>
            </a:extLst>
          </p:cNvPr>
          <p:cNvSpPr>
            <a:spLocks noGrp="1"/>
          </p:cNvSpPr>
          <p:nvPr>
            <p:ph type="title"/>
          </p:nvPr>
        </p:nvSpPr>
        <p:spPr>
          <a:xfrm>
            <a:off x="838200" y="365126"/>
            <a:ext cx="10515600" cy="1075748"/>
          </a:xfrm>
        </p:spPr>
        <p:txBody>
          <a:bodyPr/>
          <a:lstStyle/>
          <a:p>
            <a:pPr algn="ctr"/>
            <a:r>
              <a:rPr lang="de-CH" b="1" dirty="0"/>
              <a:t>Die Jahre 1954 - 1964</a:t>
            </a:r>
          </a:p>
        </p:txBody>
      </p:sp>
      <p:sp>
        <p:nvSpPr>
          <p:cNvPr id="3" name="Textfeld 2">
            <a:extLst>
              <a:ext uri="{FF2B5EF4-FFF2-40B4-BE49-F238E27FC236}">
                <a16:creationId xmlns:a16="http://schemas.microsoft.com/office/drawing/2014/main" id="{ED464DCF-872B-5C68-B565-EAA49B295475}"/>
              </a:ext>
            </a:extLst>
          </p:cNvPr>
          <p:cNvSpPr txBox="1"/>
          <p:nvPr/>
        </p:nvSpPr>
        <p:spPr>
          <a:xfrm>
            <a:off x="1916715" y="1297783"/>
            <a:ext cx="8358570" cy="584775"/>
          </a:xfrm>
          <a:prstGeom prst="rect">
            <a:avLst/>
          </a:prstGeom>
          <a:noFill/>
        </p:spPr>
        <p:txBody>
          <a:bodyPr wrap="none" rtlCol="0">
            <a:spAutoFit/>
          </a:bodyPr>
          <a:lstStyle/>
          <a:p>
            <a:r>
              <a:rPr lang="de-CH" sz="3200" dirty="0"/>
              <a:t>Der Rheinbund zwischen Tradition und Moderne </a:t>
            </a:r>
          </a:p>
        </p:txBody>
      </p:sp>
      <p:pic>
        <p:nvPicPr>
          <p:cNvPr id="5" name="Grafik 4">
            <a:extLst>
              <a:ext uri="{FF2B5EF4-FFF2-40B4-BE49-F238E27FC236}">
                <a16:creationId xmlns:a16="http://schemas.microsoft.com/office/drawing/2014/main" id="{31131DD1-B3B5-7500-92DF-BC0103884632}"/>
              </a:ext>
            </a:extLst>
          </p:cNvPr>
          <p:cNvPicPr>
            <a:picLocks noChangeAspect="1"/>
          </p:cNvPicPr>
          <p:nvPr/>
        </p:nvPicPr>
        <p:blipFill>
          <a:blip r:embed="rId2"/>
          <a:stretch>
            <a:fillRect/>
          </a:stretch>
        </p:blipFill>
        <p:spPr>
          <a:xfrm>
            <a:off x="482737" y="2033839"/>
            <a:ext cx="6296754" cy="2410114"/>
          </a:xfrm>
          <a:prstGeom prst="rect">
            <a:avLst/>
          </a:prstGeom>
        </p:spPr>
      </p:pic>
      <p:pic>
        <p:nvPicPr>
          <p:cNvPr id="9" name="Grafik 8">
            <a:extLst>
              <a:ext uri="{FF2B5EF4-FFF2-40B4-BE49-F238E27FC236}">
                <a16:creationId xmlns:a16="http://schemas.microsoft.com/office/drawing/2014/main" id="{7390F238-0059-D5F2-D820-3C93637B31B9}"/>
              </a:ext>
            </a:extLst>
          </p:cNvPr>
          <p:cNvPicPr>
            <a:picLocks noChangeAspect="1"/>
          </p:cNvPicPr>
          <p:nvPr/>
        </p:nvPicPr>
        <p:blipFill>
          <a:blip r:embed="rId3"/>
          <a:stretch>
            <a:fillRect/>
          </a:stretch>
        </p:blipFill>
        <p:spPr>
          <a:xfrm>
            <a:off x="7121813" y="4081794"/>
            <a:ext cx="4231987" cy="2411081"/>
          </a:xfrm>
          <a:prstGeom prst="rect">
            <a:avLst/>
          </a:prstGeom>
        </p:spPr>
      </p:pic>
      <p:pic>
        <p:nvPicPr>
          <p:cNvPr id="11" name="Grafik 10">
            <a:extLst>
              <a:ext uri="{FF2B5EF4-FFF2-40B4-BE49-F238E27FC236}">
                <a16:creationId xmlns:a16="http://schemas.microsoft.com/office/drawing/2014/main" id="{178EE40C-418D-8E76-C3A6-2E5367EAD868}"/>
              </a:ext>
            </a:extLst>
          </p:cNvPr>
          <p:cNvPicPr>
            <a:picLocks noChangeAspect="1"/>
          </p:cNvPicPr>
          <p:nvPr/>
        </p:nvPicPr>
        <p:blipFill>
          <a:blip r:embed="rId4"/>
          <a:stretch>
            <a:fillRect/>
          </a:stretch>
        </p:blipFill>
        <p:spPr>
          <a:xfrm>
            <a:off x="1916715" y="4623630"/>
            <a:ext cx="2917239" cy="1873174"/>
          </a:xfrm>
          <a:prstGeom prst="rect">
            <a:avLst/>
          </a:prstGeom>
        </p:spPr>
      </p:pic>
      <p:pic>
        <p:nvPicPr>
          <p:cNvPr id="13" name="Grafik 12">
            <a:extLst>
              <a:ext uri="{FF2B5EF4-FFF2-40B4-BE49-F238E27FC236}">
                <a16:creationId xmlns:a16="http://schemas.microsoft.com/office/drawing/2014/main" id="{89072DD6-AFDA-DCB7-CDE9-F2C700F85AD0}"/>
              </a:ext>
            </a:extLst>
          </p:cNvPr>
          <p:cNvPicPr>
            <a:picLocks noChangeAspect="1"/>
          </p:cNvPicPr>
          <p:nvPr/>
        </p:nvPicPr>
        <p:blipFill>
          <a:blip r:embed="rId5"/>
          <a:stretch>
            <a:fillRect/>
          </a:stretch>
        </p:blipFill>
        <p:spPr>
          <a:xfrm>
            <a:off x="7772518" y="2017929"/>
            <a:ext cx="3181810" cy="1976071"/>
          </a:xfrm>
          <a:prstGeom prst="rect">
            <a:avLst/>
          </a:prstGeom>
        </p:spPr>
      </p:pic>
      <p:sp>
        <p:nvSpPr>
          <p:cNvPr id="14" name="Textfeld 13">
            <a:extLst>
              <a:ext uri="{FF2B5EF4-FFF2-40B4-BE49-F238E27FC236}">
                <a16:creationId xmlns:a16="http://schemas.microsoft.com/office/drawing/2014/main" id="{D35306BA-8522-855A-5DAF-3231811BCF48}"/>
              </a:ext>
            </a:extLst>
          </p:cNvPr>
          <p:cNvSpPr txBox="1"/>
          <p:nvPr/>
        </p:nvSpPr>
        <p:spPr>
          <a:xfrm>
            <a:off x="5176276" y="5121186"/>
            <a:ext cx="1514764" cy="646331"/>
          </a:xfrm>
          <a:prstGeom prst="rect">
            <a:avLst/>
          </a:prstGeom>
          <a:noFill/>
        </p:spPr>
        <p:txBody>
          <a:bodyPr wrap="square" rtlCol="0">
            <a:spAutoFit/>
          </a:bodyPr>
          <a:lstStyle/>
          <a:p>
            <a:pPr algn="ctr"/>
            <a:r>
              <a:rPr lang="de-CH" dirty="0" err="1"/>
              <a:t>Pfila</a:t>
            </a:r>
            <a:r>
              <a:rPr lang="de-CH" dirty="0"/>
              <a:t>-Impressionen</a:t>
            </a:r>
          </a:p>
        </p:txBody>
      </p:sp>
      <p:cxnSp>
        <p:nvCxnSpPr>
          <p:cNvPr id="6" name="Gerader Verbinder 5">
            <a:extLst>
              <a:ext uri="{FF2B5EF4-FFF2-40B4-BE49-F238E27FC236}">
                <a16:creationId xmlns:a16="http://schemas.microsoft.com/office/drawing/2014/main" id="{6D447194-2975-E831-E39F-A2A24265A404}"/>
              </a:ext>
            </a:extLst>
          </p:cNvPr>
          <p:cNvCxnSpPr/>
          <p:nvPr/>
        </p:nvCxnSpPr>
        <p:spPr>
          <a:xfrm>
            <a:off x="4655126" y="2033839"/>
            <a:ext cx="0" cy="672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130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31CB2-19C6-479C-4F4C-F09304D7A675}"/>
              </a:ext>
            </a:extLst>
          </p:cNvPr>
          <p:cNvSpPr>
            <a:spLocks noGrp="1"/>
          </p:cNvSpPr>
          <p:nvPr>
            <p:ph type="title"/>
          </p:nvPr>
        </p:nvSpPr>
        <p:spPr>
          <a:xfrm>
            <a:off x="838200" y="679162"/>
            <a:ext cx="10515600" cy="1325563"/>
          </a:xfrm>
        </p:spPr>
        <p:txBody>
          <a:bodyPr>
            <a:normAutofit/>
          </a:bodyPr>
          <a:lstStyle/>
          <a:p>
            <a:r>
              <a:rPr lang="de-CH" sz="2800" dirty="0">
                <a:latin typeface="+mn-lt"/>
              </a:rPr>
              <a:t>Der </a:t>
            </a:r>
            <a:r>
              <a:rPr lang="de-CH" sz="2800" dirty="0" err="1">
                <a:latin typeface="+mn-lt"/>
              </a:rPr>
              <a:t>Pfadihut</a:t>
            </a:r>
            <a:r>
              <a:rPr lang="de-CH" sz="2800" dirty="0">
                <a:latin typeface="+mn-lt"/>
              </a:rPr>
              <a:t> gehörte früher ganz selbstverständlich zur korrekten Uniform. Immer wieder musste der Abteilungsleiter die Pfadi aber ermahnen, wie der </a:t>
            </a:r>
            <a:r>
              <a:rPr lang="de-CH" sz="2800" dirty="0" err="1">
                <a:latin typeface="+mn-lt"/>
              </a:rPr>
              <a:t>Pfadihut</a:t>
            </a:r>
            <a:r>
              <a:rPr lang="de-CH" sz="2800" dirty="0">
                <a:latin typeface="+mn-lt"/>
              </a:rPr>
              <a:t> zu behandeln sei: </a:t>
            </a:r>
          </a:p>
        </p:txBody>
      </p:sp>
      <p:pic>
        <p:nvPicPr>
          <p:cNvPr id="4" name="Grafik 3">
            <a:extLst>
              <a:ext uri="{FF2B5EF4-FFF2-40B4-BE49-F238E27FC236}">
                <a16:creationId xmlns:a16="http://schemas.microsoft.com/office/drawing/2014/main" id="{EF4F146D-89DA-836E-2C05-A8228DB1FA11}"/>
              </a:ext>
            </a:extLst>
          </p:cNvPr>
          <p:cNvPicPr>
            <a:picLocks noChangeAspect="1"/>
          </p:cNvPicPr>
          <p:nvPr/>
        </p:nvPicPr>
        <p:blipFill>
          <a:blip r:embed="rId2"/>
          <a:stretch>
            <a:fillRect/>
          </a:stretch>
        </p:blipFill>
        <p:spPr>
          <a:xfrm>
            <a:off x="575108" y="2189018"/>
            <a:ext cx="4657833" cy="4145827"/>
          </a:xfrm>
          <a:prstGeom prst="rect">
            <a:avLst/>
          </a:prstGeom>
        </p:spPr>
      </p:pic>
      <p:sp>
        <p:nvSpPr>
          <p:cNvPr id="5" name="Textfeld 4">
            <a:extLst>
              <a:ext uri="{FF2B5EF4-FFF2-40B4-BE49-F238E27FC236}">
                <a16:creationId xmlns:a16="http://schemas.microsoft.com/office/drawing/2014/main" id="{74DB1D94-AB29-43C8-9A59-662BD43D0ED7}"/>
              </a:ext>
            </a:extLst>
          </p:cNvPr>
          <p:cNvSpPr txBox="1"/>
          <p:nvPr/>
        </p:nvSpPr>
        <p:spPr>
          <a:xfrm>
            <a:off x="5080001" y="3112654"/>
            <a:ext cx="6273897" cy="1631216"/>
          </a:xfrm>
          <a:prstGeom prst="rect">
            <a:avLst/>
          </a:prstGeom>
          <a:noFill/>
        </p:spPr>
        <p:txBody>
          <a:bodyPr wrap="none" rtlCol="0">
            <a:spAutoFit/>
          </a:bodyPr>
          <a:lstStyle/>
          <a:p>
            <a:r>
              <a:rPr lang="de-CH" sz="2000" dirty="0"/>
              <a:t>- Der Hutrand muss steif sein</a:t>
            </a:r>
          </a:p>
          <a:p>
            <a:r>
              <a:rPr lang="de-CH" sz="2000" dirty="0"/>
              <a:t>- Er gehört nicht in den Hosensack oder an den Velolenker</a:t>
            </a:r>
          </a:p>
          <a:p>
            <a:r>
              <a:rPr lang="de-CH" sz="2000" dirty="0"/>
              <a:t>- Ein «Wellblechhut» ist des </a:t>
            </a:r>
            <a:r>
              <a:rPr lang="de-CH" sz="2000" dirty="0" err="1"/>
              <a:t>Rheinbündlers</a:t>
            </a:r>
            <a:r>
              <a:rPr lang="de-CH" sz="2000" dirty="0"/>
              <a:t> nicht würdig</a:t>
            </a:r>
          </a:p>
          <a:p>
            <a:r>
              <a:rPr lang="de-CH" sz="2000" dirty="0"/>
              <a:t>- Wenn der Hut durch Gebrauch «derangiert» ist, ist er mit</a:t>
            </a:r>
          </a:p>
          <a:p>
            <a:r>
              <a:rPr lang="de-CH" sz="2000" dirty="0"/>
              <a:t>  einem Glätteisen zu plätten </a:t>
            </a:r>
          </a:p>
        </p:txBody>
      </p:sp>
    </p:spTree>
    <p:extLst>
      <p:ext uri="{BB962C8B-B14F-4D97-AF65-F5344CB8AC3E}">
        <p14:creationId xmlns:p14="http://schemas.microsoft.com/office/powerpoint/2010/main" val="1932059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AE1780-DD33-00E1-FEE6-A6903AA1AE7C}"/>
              </a:ext>
            </a:extLst>
          </p:cNvPr>
          <p:cNvPicPr>
            <a:picLocks noChangeAspect="1"/>
          </p:cNvPicPr>
          <p:nvPr/>
        </p:nvPicPr>
        <p:blipFill>
          <a:blip r:embed="rId2"/>
          <a:stretch>
            <a:fillRect/>
          </a:stretch>
        </p:blipFill>
        <p:spPr>
          <a:xfrm>
            <a:off x="1011333" y="520699"/>
            <a:ext cx="10169333" cy="5412190"/>
          </a:xfrm>
          <a:prstGeom prst="rect">
            <a:avLst/>
          </a:prstGeom>
        </p:spPr>
      </p:pic>
      <p:sp>
        <p:nvSpPr>
          <p:cNvPr id="7" name="Textfeld 6">
            <a:extLst>
              <a:ext uri="{FF2B5EF4-FFF2-40B4-BE49-F238E27FC236}">
                <a16:creationId xmlns:a16="http://schemas.microsoft.com/office/drawing/2014/main" id="{0142CBB1-3BF2-4963-2751-9208545A9939}"/>
              </a:ext>
            </a:extLst>
          </p:cNvPr>
          <p:cNvSpPr txBox="1"/>
          <p:nvPr/>
        </p:nvSpPr>
        <p:spPr>
          <a:xfrm>
            <a:off x="1585911" y="6034489"/>
            <a:ext cx="9020175" cy="369332"/>
          </a:xfrm>
          <a:prstGeom prst="rect">
            <a:avLst/>
          </a:prstGeom>
          <a:noFill/>
        </p:spPr>
        <p:txBody>
          <a:bodyPr wrap="square" rtlCol="0">
            <a:spAutoFit/>
          </a:bodyPr>
          <a:lstStyle/>
          <a:p>
            <a:pPr algn="ctr"/>
            <a:r>
              <a:rPr lang="de-CH" dirty="0"/>
              <a:t>Eines der ersten Bilder des Rheinbunds (vor 1917)</a:t>
            </a:r>
          </a:p>
        </p:txBody>
      </p:sp>
      <p:cxnSp>
        <p:nvCxnSpPr>
          <p:cNvPr id="4" name="Gerader Verbinder 3">
            <a:extLst>
              <a:ext uri="{FF2B5EF4-FFF2-40B4-BE49-F238E27FC236}">
                <a16:creationId xmlns:a16="http://schemas.microsoft.com/office/drawing/2014/main" id="{ECE4E083-4BE4-7593-0557-E84A516CBC40}"/>
              </a:ext>
            </a:extLst>
          </p:cNvPr>
          <p:cNvCxnSpPr>
            <a:cxnSpLocks/>
          </p:cNvCxnSpPr>
          <p:nvPr/>
        </p:nvCxnSpPr>
        <p:spPr>
          <a:xfrm>
            <a:off x="7592291" y="520699"/>
            <a:ext cx="0" cy="54121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336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5E2F49-5ABF-5E7C-887A-B471458247A3}"/>
              </a:ext>
            </a:extLst>
          </p:cNvPr>
          <p:cNvSpPr>
            <a:spLocks noGrp="1"/>
          </p:cNvSpPr>
          <p:nvPr>
            <p:ph type="title"/>
          </p:nvPr>
        </p:nvSpPr>
        <p:spPr>
          <a:xfrm>
            <a:off x="838200" y="396823"/>
            <a:ext cx="10515600" cy="1325563"/>
          </a:xfrm>
        </p:spPr>
        <p:txBody>
          <a:bodyPr>
            <a:normAutofit/>
          </a:bodyPr>
          <a:lstStyle/>
          <a:p>
            <a:r>
              <a:rPr lang="de-CH" sz="2800" dirty="0">
                <a:latin typeface="+mn-lt"/>
              </a:rPr>
              <a:t>1957</a:t>
            </a:r>
            <a:br>
              <a:rPr lang="de-CH" sz="2800" dirty="0">
                <a:latin typeface="+mn-lt"/>
              </a:rPr>
            </a:br>
            <a:r>
              <a:rPr lang="de-CH" sz="2800" dirty="0">
                <a:latin typeface="+mn-lt"/>
              </a:rPr>
              <a:t>Der Rheinbund geht anlässlich des 100. Geburtstages von </a:t>
            </a:r>
            <a:r>
              <a:rPr lang="de-CH" sz="2800" dirty="0" err="1">
                <a:latin typeface="+mn-lt"/>
              </a:rPr>
              <a:t>Pfadigründer</a:t>
            </a:r>
            <a:r>
              <a:rPr lang="de-CH" sz="2800" dirty="0">
                <a:latin typeface="+mn-lt"/>
              </a:rPr>
              <a:t> Bi-Pi (gestorben 1941) ins 9. World Scout Jamboree in Sutton Park (GB)</a:t>
            </a:r>
          </a:p>
        </p:txBody>
      </p:sp>
      <p:pic>
        <p:nvPicPr>
          <p:cNvPr id="4" name="Grafik 3">
            <a:extLst>
              <a:ext uri="{FF2B5EF4-FFF2-40B4-BE49-F238E27FC236}">
                <a16:creationId xmlns:a16="http://schemas.microsoft.com/office/drawing/2014/main" id="{82784162-F47A-4477-8806-F616CF9F1D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0454" y="1703074"/>
            <a:ext cx="5754363" cy="2497007"/>
          </a:xfrm>
          <a:prstGeom prst="rect">
            <a:avLst/>
          </a:prstGeom>
        </p:spPr>
      </p:pic>
      <p:pic>
        <p:nvPicPr>
          <p:cNvPr id="6" name="Grafik 5">
            <a:extLst>
              <a:ext uri="{FF2B5EF4-FFF2-40B4-BE49-F238E27FC236}">
                <a16:creationId xmlns:a16="http://schemas.microsoft.com/office/drawing/2014/main" id="{4886C9FB-2622-AD48-C7CC-DF64C3AB79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1671" y="1645590"/>
            <a:ext cx="2794220" cy="2554491"/>
          </a:xfrm>
          <a:prstGeom prst="rect">
            <a:avLst/>
          </a:prstGeom>
        </p:spPr>
      </p:pic>
      <p:pic>
        <p:nvPicPr>
          <p:cNvPr id="10" name="Grafik 9">
            <a:extLst>
              <a:ext uri="{FF2B5EF4-FFF2-40B4-BE49-F238E27FC236}">
                <a16:creationId xmlns:a16="http://schemas.microsoft.com/office/drawing/2014/main" id="{4A68DAC3-B4C8-BE61-E4F9-A2AECAC7B7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3763" y="4356874"/>
            <a:ext cx="3870037" cy="2295164"/>
          </a:xfrm>
          <a:prstGeom prst="rect">
            <a:avLst/>
          </a:prstGeom>
        </p:spPr>
      </p:pic>
      <p:pic>
        <p:nvPicPr>
          <p:cNvPr id="12" name="Grafik 11">
            <a:extLst>
              <a:ext uri="{FF2B5EF4-FFF2-40B4-BE49-F238E27FC236}">
                <a16:creationId xmlns:a16="http://schemas.microsoft.com/office/drawing/2014/main" id="{D7F7F4B2-4D3C-A297-E567-F312EBD0CA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0454" y="4356873"/>
            <a:ext cx="3417454" cy="2285423"/>
          </a:xfrm>
          <a:prstGeom prst="rect">
            <a:avLst/>
          </a:prstGeom>
        </p:spPr>
      </p:pic>
      <p:pic>
        <p:nvPicPr>
          <p:cNvPr id="5" name="Grafik 4">
            <a:extLst>
              <a:ext uri="{FF2B5EF4-FFF2-40B4-BE49-F238E27FC236}">
                <a16:creationId xmlns:a16="http://schemas.microsoft.com/office/drawing/2014/main" id="{958CB16D-5B46-4E07-2623-20B4CF1A649A}"/>
              </a:ext>
            </a:extLst>
          </p:cNvPr>
          <p:cNvPicPr>
            <a:picLocks noChangeAspect="1"/>
          </p:cNvPicPr>
          <p:nvPr/>
        </p:nvPicPr>
        <p:blipFill>
          <a:blip r:embed="rId6"/>
          <a:stretch>
            <a:fillRect/>
          </a:stretch>
        </p:blipFill>
        <p:spPr>
          <a:xfrm>
            <a:off x="4985009" y="4563393"/>
            <a:ext cx="1937852" cy="1872384"/>
          </a:xfrm>
          <a:prstGeom prst="rect">
            <a:avLst/>
          </a:prstGeom>
        </p:spPr>
      </p:pic>
    </p:spTree>
    <p:extLst>
      <p:ext uri="{BB962C8B-B14F-4D97-AF65-F5344CB8AC3E}">
        <p14:creationId xmlns:p14="http://schemas.microsoft.com/office/powerpoint/2010/main" val="1560562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CF35F-AAA0-756D-3543-659419EFA31E}"/>
              </a:ext>
            </a:extLst>
          </p:cNvPr>
          <p:cNvSpPr>
            <a:spLocks noGrp="1"/>
          </p:cNvSpPr>
          <p:nvPr>
            <p:ph type="title"/>
          </p:nvPr>
        </p:nvSpPr>
        <p:spPr>
          <a:xfrm>
            <a:off x="838200" y="365125"/>
            <a:ext cx="10515600" cy="2128693"/>
          </a:xfrm>
        </p:spPr>
        <p:txBody>
          <a:bodyPr>
            <a:normAutofit/>
          </a:bodyPr>
          <a:lstStyle/>
          <a:p>
            <a:r>
              <a:rPr lang="de-CH" sz="2800" dirty="0">
                <a:latin typeface="+mn-lt"/>
              </a:rPr>
              <a:t>1958</a:t>
            </a:r>
            <a:br>
              <a:rPr lang="de-CH" sz="2800" dirty="0">
                <a:latin typeface="+mn-lt"/>
              </a:rPr>
            </a:br>
            <a:r>
              <a:rPr lang="de-CH" sz="2800" dirty="0">
                <a:latin typeface="+mn-lt"/>
              </a:rPr>
              <a:t>Wegen Leitermangel nimmt der Rheinbund die </a:t>
            </a:r>
            <a:r>
              <a:rPr lang="de-CH" sz="2800" dirty="0" err="1">
                <a:latin typeface="+mn-lt"/>
              </a:rPr>
              <a:t>Pfadiabteilung</a:t>
            </a:r>
            <a:r>
              <a:rPr lang="de-CH" sz="2800" dirty="0">
                <a:latin typeface="+mn-lt"/>
              </a:rPr>
              <a:t> Kastell aus Rheinfelden in die eigene Abteilung auf und sendet Leiter nach Rheinfelden. Die Stämme und Meuten werden 1992 als </a:t>
            </a:r>
            <a:r>
              <a:rPr lang="de-CH" sz="2800" dirty="0" err="1">
                <a:latin typeface="+mn-lt"/>
              </a:rPr>
              <a:t>Pfadiabteilung</a:t>
            </a:r>
            <a:r>
              <a:rPr lang="de-CH" sz="2800" dirty="0">
                <a:latin typeface="+mn-lt"/>
              </a:rPr>
              <a:t> Rheinfelden wieder selbständig.</a:t>
            </a:r>
          </a:p>
        </p:txBody>
      </p:sp>
      <p:sp>
        <p:nvSpPr>
          <p:cNvPr id="3" name="Textfeld 2">
            <a:extLst>
              <a:ext uri="{FF2B5EF4-FFF2-40B4-BE49-F238E27FC236}">
                <a16:creationId xmlns:a16="http://schemas.microsoft.com/office/drawing/2014/main" id="{5F921182-4461-A5B6-6EFB-017F58F506F0}"/>
              </a:ext>
            </a:extLst>
          </p:cNvPr>
          <p:cNvSpPr txBox="1"/>
          <p:nvPr/>
        </p:nvSpPr>
        <p:spPr>
          <a:xfrm>
            <a:off x="0" y="5902036"/>
            <a:ext cx="12293430" cy="369332"/>
          </a:xfrm>
          <a:prstGeom prst="rect">
            <a:avLst/>
          </a:prstGeom>
          <a:noFill/>
        </p:spPr>
        <p:txBody>
          <a:bodyPr wrap="none" rtlCol="0">
            <a:spAutoFit/>
          </a:bodyPr>
          <a:lstStyle/>
          <a:p>
            <a:r>
              <a:rPr lang="de-CH" dirty="0"/>
              <a:t>Zusammen mit der seit 1941 dem Rheinbund angeschlossenen Abteilung Möhlin ist Rheinfelden heute Teil des Bezirks Rheinbund</a:t>
            </a:r>
          </a:p>
        </p:txBody>
      </p:sp>
      <p:pic>
        <p:nvPicPr>
          <p:cNvPr id="5" name="Grafik 4">
            <a:extLst>
              <a:ext uri="{FF2B5EF4-FFF2-40B4-BE49-F238E27FC236}">
                <a16:creationId xmlns:a16="http://schemas.microsoft.com/office/drawing/2014/main" id="{8EF879EB-4264-D66B-644F-5951960A54E5}"/>
              </a:ext>
            </a:extLst>
          </p:cNvPr>
          <p:cNvPicPr>
            <a:picLocks noChangeAspect="1"/>
          </p:cNvPicPr>
          <p:nvPr/>
        </p:nvPicPr>
        <p:blipFill>
          <a:blip r:embed="rId2"/>
          <a:stretch>
            <a:fillRect/>
          </a:stretch>
        </p:blipFill>
        <p:spPr>
          <a:xfrm>
            <a:off x="1581048" y="2869820"/>
            <a:ext cx="1453880" cy="1673795"/>
          </a:xfrm>
          <a:prstGeom prst="rect">
            <a:avLst/>
          </a:prstGeom>
        </p:spPr>
      </p:pic>
      <p:pic>
        <p:nvPicPr>
          <p:cNvPr id="7" name="Grafik 6">
            <a:extLst>
              <a:ext uri="{FF2B5EF4-FFF2-40B4-BE49-F238E27FC236}">
                <a16:creationId xmlns:a16="http://schemas.microsoft.com/office/drawing/2014/main" id="{1A87ABFA-ED98-95F3-EA62-259FAA9A9D8D}"/>
              </a:ext>
            </a:extLst>
          </p:cNvPr>
          <p:cNvPicPr>
            <a:picLocks noChangeAspect="1"/>
          </p:cNvPicPr>
          <p:nvPr/>
        </p:nvPicPr>
        <p:blipFill>
          <a:blip r:embed="rId3"/>
          <a:stretch>
            <a:fillRect/>
          </a:stretch>
        </p:blipFill>
        <p:spPr>
          <a:xfrm>
            <a:off x="6690725" y="2985616"/>
            <a:ext cx="1453878" cy="1611382"/>
          </a:xfrm>
          <a:prstGeom prst="rect">
            <a:avLst/>
          </a:prstGeom>
        </p:spPr>
      </p:pic>
      <p:pic>
        <p:nvPicPr>
          <p:cNvPr id="9" name="Grafik 8">
            <a:extLst>
              <a:ext uri="{FF2B5EF4-FFF2-40B4-BE49-F238E27FC236}">
                <a16:creationId xmlns:a16="http://schemas.microsoft.com/office/drawing/2014/main" id="{C91259C4-8B68-1B72-F811-B48485BEFCF5}"/>
              </a:ext>
            </a:extLst>
          </p:cNvPr>
          <p:cNvPicPr>
            <a:picLocks noChangeAspect="1"/>
          </p:cNvPicPr>
          <p:nvPr/>
        </p:nvPicPr>
        <p:blipFill>
          <a:blip r:embed="rId4"/>
          <a:stretch>
            <a:fillRect/>
          </a:stretch>
        </p:blipFill>
        <p:spPr>
          <a:xfrm>
            <a:off x="3894425" y="2918691"/>
            <a:ext cx="1453880" cy="1624924"/>
          </a:xfrm>
          <a:prstGeom prst="rect">
            <a:avLst/>
          </a:prstGeom>
        </p:spPr>
      </p:pic>
      <p:pic>
        <p:nvPicPr>
          <p:cNvPr id="11" name="Grafik 10">
            <a:extLst>
              <a:ext uri="{FF2B5EF4-FFF2-40B4-BE49-F238E27FC236}">
                <a16:creationId xmlns:a16="http://schemas.microsoft.com/office/drawing/2014/main" id="{48942F3F-1720-16B0-2786-934A3D194C25}"/>
              </a:ext>
            </a:extLst>
          </p:cNvPr>
          <p:cNvPicPr>
            <a:picLocks noChangeAspect="1"/>
          </p:cNvPicPr>
          <p:nvPr/>
        </p:nvPicPr>
        <p:blipFill>
          <a:blip r:embed="rId5"/>
          <a:stretch>
            <a:fillRect/>
          </a:stretch>
        </p:blipFill>
        <p:spPr>
          <a:xfrm>
            <a:off x="8521179" y="2985615"/>
            <a:ext cx="1453878" cy="1624923"/>
          </a:xfrm>
          <a:prstGeom prst="rect">
            <a:avLst/>
          </a:prstGeom>
        </p:spPr>
      </p:pic>
      <p:sp>
        <p:nvSpPr>
          <p:cNvPr id="12" name="Textfeld 11">
            <a:extLst>
              <a:ext uri="{FF2B5EF4-FFF2-40B4-BE49-F238E27FC236}">
                <a16:creationId xmlns:a16="http://schemas.microsoft.com/office/drawing/2014/main" id="{96F45502-E887-7097-0C7E-A1F979DF84E0}"/>
              </a:ext>
            </a:extLst>
          </p:cNvPr>
          <p:cNvSpPr txBox="1"/>
          <p:nvPr/>
        </p:nvSpPr>
        <p:spPr>
          <a:xfrm>
            <a:off x="1332467" y="4668018"/>
            <a:ext cx="1828386" cy="646331"/>
          </a:xfrm>
          <a:prstGeom prst="rect">
            <a:avLst/>
          </a:prstGeom>
          <a:noFill/>
        </p:spPr>
        <p:txBody>
          <a:bodyPr wrap="none" rtlCol="0">
            <a:spAutoFit/>
          </a:bodyPr>
          <a:lstStyle/>
          <a:p>
            <a:r>
              <a:rPr lang="de-CH" dirty="0"/>
              <a:t>Stamm </a:t>
            </a:r>
            <a:r>
              <a:rPr lang="de-CH" dirty="0" err="1"/>
              <a:t>Farnsburg</a:t>
            </a:r>
            <a:endParaRPr lang="de-CH" dirty="0"/>
          </a:p>
          <a:p>
            <a:r>
              <a:rPr lang="de-CH" dirty="0"/>
              <a:t>gegr. 1958</a:t>
            </a:r>
          </a:p>
        </p:txBody>
      </p:sp>
      <p:sp>
        <p:nvSpPr>
          <p:cNvPr id="13" name="Textfeld 12">
            <a:extLst>
              <a:ext uri="{FF2B5EF4-FFF2-40B4-BE49-F238E27FC236}">
                <a16:creationId xmlns:a16="http://schemas.microsoft.com/office/drawing/2014/main" id="{922FD401-15B3-DB6C-B58B-4952250596E2}"/>
              </a:ext>
            </a:extLst>
          </p:cNvPr>
          <p:cNvSpPr txBox="1"/>
          <p:nvPr/>
        </p:nvSpPr>
        <p:spPr>
          <a:xfrm>
            <a:off x="3608748" y="4638696"/>
            <a:ext cx="2025234" cy="646331"/>
          </a:xfrm>
          <a:prstGeom prst="rect">
            <a:avLst/>
          </a:prstGeom>
          <a:noFill/>
        </p:spPr>
        <p:txBody>
          <a:bodyPr wrap="none" rtlCol="0">
            <a:spAutoFit/>
          </a:bodyPr>
          <a:lstStyle/>
          <a:p>
            <a:r>
              <a:rPr lang="de-CH" dirty="0"/>
              <a:t>Stamm Bischofstein</a:t>
            </a:r>
          </a:p>
          <a:p>
            <a:r>
              <a:rPr lang="de-CH" dirty="0"/>
              <a:t>gegr. 1964</a:t>
            </a:r>
          </a:p>
        </p:txBody>
      </p:sp>
      <p:sp>
        <p:nvSpPr>
          <p:cNvPr id="14" name="Textfeld 13">
            <a:extLst>
              <a:ext uri="{FF2B5EF4-FFF2-40B4-BE49-F238E27FC236}">
                <a16:creationId xmlns:a16="http://schemas.microsoft.com/office/drawing/2014/main" id="{F380D9E3-52FC-A24B-0B28-AF1E8A22B153}"/>
              </a:ext>
            </a:extLst>
          </p:cNvPr>
          <p:cNvSpPr txBox="1"/>
          <p:nvPr/>
        </p:nvSpPr>
        <p:spPr>
          <a:xfrm>
            <a:off x="6558020" y="4638696"/>
            <a:ext cx="1691553" cy="646331"/>
          </a:xfrm>
          <a:prstGeom prst="rect">
            <a:avLst/>
          </a:prstGeom>
          <a:noFill/>
        </p:spPr>
        <p:txBody>
          <a:bodyPr wrap="none" rtlCol="0">
            <a:spAutoFit/>
          </a:bodyPr>
          <a:lstStyle/>
          <a:p>
            <a:r>
              <a:rPr lang="de-CH" dirty="0"/>
              <a:t>Meute Kala-Nag</a:t>
            </a:r>
          </a:p>
          <a:p>
            <a:r>
              <a:rPr lang="de-CH" dirty="0"/>
              <a:t>gegr. 1958</a:t>
            </a:r>
          </a:p>
        </p:txBody>
      </p:sp>
      <p:sp>
        <p:nvSpPr>
          <p:cNvPr id="15" name="Textfeld 14">
            <a:extLst>
              <a:ext uri="{FF2B5EF4-FFF2-40B4-BE49-F238E27FC236}">
                <a16:creationId xmlns:a16="http://schemas.microsoft.com/office/drawing/2014/main" id="{083722AB-5E8F-2C7E-6E8B-17FB38359922}"/>
              </a:ext>
            </a:extLst>
          </p:cNvPr>
          <p:cNvSpPr txBox="1"/>
          <p:nvPr/>
        </p:nvSpPr>
        <p:spPr>
          <a:xfrm>
            <a:off x="8521179" y="4668017"/>
            <a:ext cx="1545038" cy="646331"/>
          </a:xfrm>
          <a:prstGeom prst="rect">
            <a:avLst/>
          </a:prstGeom>
          <a:noFill/>
        </p:spPr>
        <p:txBody>
          <a:bodyPr wrap="none" rtlCol="0">
            <a:spAutoFit/>
          </a:bodyPr>
          <a:lstStyle/>
          <a:p>
            <a:r>
              <a:rPr lang="de-CH" dirty="0"/>
              <a:t>Meute </a:t>
            </a:r>
            <a:r>
              <a:rPr lang="de-CH" dirty="0" err="1"/>
              <a:t>Toomai</a:t>
            </a:r>
            <a:endParaRPr lang="de-CH" dirty="0"/>
          </a:p>
          <a:p>
            <a:r>
              <a:rPr lang="de-CH" dirty="0"/>
              <a:t>gegr. 1972</a:t>
            </a:r>
          </a:p>
        </p:txBody>
      </p:sp>
    </p:spTree>
    <p:extLst>
      <p:ext uri="{BB962C8B-B14F-4D97-AF65-F5344CB8AC3E}">
        <p14:creationId xmlns:p14="http://schemas.microsoft.com/office/powerpoint/2010/main" val="4259813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9842D-53C2-DB46-1A98-ADDD5A9A8BF4}"/>
              </a:ext>
            </a:extLst>
          </p:cNvPr>
          <p:cNvSpPr>
            <a:spLocks noGrp="1"/>
          </p:cNvSpPr>
          <p:nvPr>
            <p:ph type="title"/>
          </p:nvPr>
        </p:nvSpPr>
        <p:spPr>
          <a:xfrm>
            <a:off x="827295" y="186176"/>
            <a:ext cx="6126018" cy="1325563"/>
          </a:xfrm>
        </p:spPr>
        <p:txBody>
          <a:bodyPr>
            <a:normAutofit/>
          </a:bodyPr>
          <a:lstStyle/>
          <a:p>
            <a:r>
              <a:rPr lang="de-CH" sz="2800" dirty="0">
                <a:latin typeface="+mn-lt"/>
              </a:rPr>
              <a:t>1962</a:t>
            </a:r>
            <a:br>
              <a:rPr lang="de-CH" sz="2800" dirty="0">
                <a:latin typeface="+mn-lt"/>
              </a:rPr>
            </a:br>
            <a:r>
              <a:rPr lang="de-CH" sz="2800" dirty="0">
                <a:latin typeface="+mn-lt"/>
              </a:rPr>
              <a:t>Bau des Rheinbund-Hauses in Hochwald</a:t>
            </a:r>
          </a:p>
        </p:txBody>
      </p:sp>
      <p:pic>
        <p:nvPicPr>
          <p:cNvPr id="4" name="Grafik 3">
            <a:extLst>
              <a:ext uri="{FF2B5EF4-FFF2-40B4-BE49-F238E27FC236}">
                <a16:creationId xmlns:a16="http://schemas.microsoft.com/office/drawing/2014/main" id="{CF8F0325-19C0-CB9F-4503-98F3791BE5CC}"/>
              </a:ext>
            </a:extLst>
          </p:cNvPr>
          <p:cNvPicPr>
            <a:picLocks noChangeAspect="1"/>
          </p:cNvPicPr>
          <p:nvPr/>
        </p:nvPicPr>
        <p:blipFill>
          <a:blip r:embed="rId2"/>
          <a:stretch>
            <a:fillRect/>
          </a:stretch>
        </p:blipFill>
        <p:spPr>
          <a:xfrm>
            <a:off x="989302" y="1511739"/>
            <a:ext cx="4985036" cy="2392453"/>
          </a:xfrm>
          <a:prstGeom prst="rect">
            <a:avLst/>
          </a:prstGeom>
        </p:spPr>
      </p:pic>
      <p:pic>
        <p:nvPicPr>
          <p:cNvPr id="6" name="Grafik 5">
            <a:extLst>
              <a:ext uri="{FF2B5EF4-FFF2-40B4-BE49-F238E27FC236}">
                <a16:creationId xmlns:a16="http://schemas.microsoft.com/office/drawing/2014/main" id="{4A8917BB-05AE-B88E-B4CC-137AF6BE18F5}"/>
              </a:ext>
            </a:extLst>
          </p:cNvPr>
          <p:cNvPicPr>
            <a:picLocks noChangeAspect="1"/>
          </p:cNvPicPr>
          <p:nvPr/>
        </p:nvPicPr>
        <p:blipFill>
          <a:blip r:embed="rId3"/>
          <a:stretch>
            <a:fillRect/>
          </a:stretch>
        </p:blipFill>
        <p:spPr>
          <a:xfrm>
            <a:off x="472065" y="4150034"/>
            <a:ext cx="2472460" cy="2286560"/>
          </a:xfrm>
          <a:prstGeom prst="rect">
            <a:avLst/>
          </a:prstGeom>
        </p:spPr>
      </p:pic>
      <p:pic>
        <p:nvPicPr>
          <p:cNvPr id="8" name="Grafik 7">
            <a:extLst>
              <a:ext uri="{FF2B5EF4-FFF2-40B4-BE49-F238E27FC236}">
                <a16:creationId xmlns:a16="http://schemas.microsoft.com/office/drawing/2014/main" id="{1D4108B0-C04C-B442-47FB-E75442BA1932}"/>
              </a:ext>
            </a:extLst>
          </p:cNvPr>
          <p:cNvPicPr>
            <a:picLocks noChangeAspect="1"/>
          </p:cNvPicPr>
          <p:nvPr/>
        </p:nvPicPr>
        <p:blipFill>
          <a:blip r:embed="rId4"/>
          <a:stretch>
            <a:fillRect/>
          </a:stretch>
        </p:blipFill>
        <p:spPr>
          <a:xfrm>
            <a:off x="3084944" y="4150034"/>
            <a:ext cx="3739945" cy="2293663"/>
          </a:xfrm>
          <a:prstGeom prst="rect">
            <a:avLst/>
          </a:prstGeom>
        </p:spPr>
      </p:pic>
      <p:pic>
        <p:nvPicPr>
          <p:cNvPr id="10" name="Grafik 9">
            <a:extLst>
              <a:ext uri="{FF2B5EF4-FFF2-40B4-BE49-F238E27FC236}">
                <a16:creationId xmlns:a16="http://schemas.microsoft.com/office/drawing/2014/main" id="{B650BADC-518B-32C5-0CAC-F51F161CED98}"/>
              </a:ext>
            </a:extLst>
          </p:cNvPr>
          <p:cNvPicPr>
            <a:picLocks noChangeAspect="1"/>
          </p:cNvPicPr>
          <p:nvPr/>
        </p:nvPicPr>
        <p:blipFill>
          <a:blip r:embed="rId5"/>
          <a:stretch>
            <a:fillRect/>
          </a:stretch>
        </p:blipFill>
        <p:spPr>
          <a:xfrm>
            <a:off x="6953313" y="4142931"/>
            <a:ext cx="4789450" cy="2293663"/>
          </a:xfrm>
          <a:prstGeom prst="rect">
            <a:avLst/>
          </a:prstGeom>
        </p:spPr>
      </p:pic>
      <p:pic>
        <p:nvPicPr>
          <p:cNvPr id="12" name="Grafik 11">
            <a:extLst>
              <a:ext uri="{FF2B5EF4-FFF2-40B4-BE49-F238E27FC236}">
                <a16:creationId xmlns:a16="http://schemas.microsoft.com/office/drawing/2014/main" id="{C8C94FEF-F887-56CB-045C-4A077B57608A}"/>
              </a:ext>
            </a:extLst>
          </p:cNvPr>
          <p:cNvPicPr>
            <a:picLocks noChangeAspect="1"/>
          </p:cNvPicPr>
          <p:nvPr/>
        </p:nvPicPr>
        <p:blipFill>
          <a:blip r:embed="rId6"/>
          <a:stretch>
            <a:fillRect/>
          </a:stretch>
        </p:blipFill>
        <p:spPr>
          <a:xfrm>
            <a:off x="7196915" y="512233"/>
            <a:ext cx="4492491" cy="2916767"/>
          </a:xfrm>
          <a:prstGeom prst="rect">
            <a:avLst/>
          </a:prstGeom>
        </p:spPr>
      </p:pic>
      <p:sp>
        <p:nvSpPr>
          <p:cNvPr id="13" name="Textfeld 12">
            <a:extLst>
              <a:ext uri="{FF2B5EF4-FFF2-40B4-BE49-F238E27FC236}">
                <a16:creationId xmlns:a16="http://schemas.microsoft.com/office/drawing/2014/main" id="{79262084-A541-6889-CE8D-924E4C903C5F}"/>
              </a:ext>
            </a:extLst>
          </p:cNvPr>
          <p:cNvSpPr txBox="1"/>
          <p:nvPr/>
        </p:nvSpPr>
        <p:spPr>
          <a:xfrm>
            <a:off x="8064737" y="3483535"/>
            <a:ext cx="2756845" cy="369332"/>
          </a:xfrm>
          <a:prstGeom prst="rect">
            <a:avLst/>
          </a:prstGeom>
          <a:noFill/>
        </p:spPr>
        <p:txBody>
          <a:bodyPr wrap="none" rtlCol="0">
            <a:spAutoFit/>
          </a:bodyPr>
          <a:lstStyle/>
          <a:p>
            <a:r>
              <a:rPr lang="de-CH" dirty="0"/>
              <a:t>Feierliche Einweihung 1964</a:t>
            </a:r>
          </a:p>
        </p:txBody>
      </p:sp>
    </p:spTree>
    <p:extLst>
      <p:ext uri="{BB962C8B-B14F-4D97-AF65-F5344CB8AC3E}">
        <p14:creationId xmlns:p14="http://schemas.microsoft.com/office/powerpoint/2010/main" val="3766088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AF9D4-BECD-0CCA-D391-13D956892618}"/>
              </a:ext>
            </a:extLst>
          </p:cNvPr>
          <p:cNvSpPr>
            <a:spLocks noGrp="1"/>
          </p:cNvSpPr>
          <p:nvPr>
            <p:ph type="title"/>
          </p:nvPr>
        </p:nvSpPr>
        <p:spPr>
          <a:xfrm>
            <a:off x="838200" y="365125"/>
            <a:ext cx="10515600" cy="968703"/>
          </a:xfrm>
        </p:spPr>
        <p:txBody>
          <a:bodyPr>
            <a:normAutofit/>
          </a:bodyPr>
          <a:lstStyle/>
          <a:p>
            <a:r>
              <a:rPr lang="de-CH" sz="2800" dirty="0">
                <a:latin typeface="+mn-lt"/>
              </a:rPr>
              <a:t>Unser Rheinbund-Wappen</a:t>
            </a:r>
          </a:p>
        </p:txBody>
      </p:sp>
      <p:pic>
        <p:nvPicPr>
          <p:cNvPr id="3" name="Grafik 2">
            <a:extLst>
              <a:ext uri="{FF2B5EF4-FFF2-40B4-BE49-F238E27FC236}">
                <a16:creationId xmlns:a16="http://schemas.microsoft.com/office/drawing/2014/main" id="{E1EFB396-FDB8-A989-BA19-9E3272A40A37}"/>
              </a:ext>
            </a:extLst>
          </p:cNvPr>
          <p:cNvPicPr>
            <a:picLocks noChangeAspect="1"/>
          </p:cNvPicPr>
          <p:nvPr/>
        </p:nvPicPr>
        <p:blipFill>
          <a:blip r:embed="rId2"/>
          <a:stretch>
            <a:fillRect/>
          </a:stretch>
        </p:blipFill>
        <p:spPr>
          <a:xfrm>
            <a:off x="758548" y="1474135"/>
            <a:ext cx="2396404" cy="2556164"/>
          </a:xfrm>
          <a:prstGeom prst="rect">
            <a:avLst/>
          </a:prstGeom>
        </p:spPr>
      </p:pic>
      <p:pic>
        <p:nvPicPr>
          <p:cNvPr id="5" name="Grafik 4">
            <a:extLst>
              <a:ext uri="{FF2B5EF4-FFF2-40B4-BE49-F238E27FC236}">
                <a16:creationId xmlns:a16="http://schemas.microsoft.com/office/drawing/2014/main" id="{B35B4257-1B44-44AA-64F8-CB652190DECE}"/>
              </a:ext>
            </a:extLst>
          </p:cNvPr>
          <p:cNvPicPr>
            <a:picLocks noChangeAspect="1"/>
          </p:cNvPicPr>
          <p:nvPr/>
        </p:nvPicPr>
        <p:blipFill>
          <a:blip r:embed="rId3"/>
          <a:stretch>
            <a:fillRect/>
          </a:stretch>
        </p:blipFill>
        <p:spPr>
          <a:xfrm rot="18622540">
            <a:off x="6768535" y="344145"/>
            <a:ext cx="2003437" cy="6257925"/>
          </a:xfrm>
          <a:prstGeom prst="rect">
            <a:avLst/>
          </a:prstGeom>
        </p:spPr>
      </p:pic>
      <p:pic>
        <p:nvPicPr>
          <p:cNvPr id="7" name="Grafik 6">
            <a:extLst>
              <a:ext uri="{FF2B5EF4-FFF2-40B4-BE49-F238E27FC236}">
                <a16:creationId xmlns:a16="http://schemas.microsoft.com/office/drawing/2014/main" id="{3DD312E5-99D7-A51C-5B08-6A7F817608C3}"/>
              </a:ext>
            </a:extLst>
          </p:cNvPr>
          <p:cNvPicPr>
            <a:picLocks noChangeAspect="1"/>
          </p:cNvPicPr>
          <p:nvPr/>
        </p:nvPicPr>
        <p:blipFill>
          <a:blip r:embed="rId4"/>
          <a:stretch>
            <a:fillRect/>
          </a:stretch>
        </p:blipFill>
        <p:spPr>
          <a:xfrm rot="18629407">
            <a:off x="8667268" y="-379211"/>
            <a:ext cx="1724025" cy="5572125"/>
          </a:xfrm>
          <a:prstGeom prst="rect">
            <a:avLst/>
          </a:prstGeom>
        </p:spPr>
      </p:pic>
      <p:pic>
        <p:nvPicPr>
          <p:cNvPr id="13" name="Grafik 12">
            <a:extLst>
              <a:ext uri="{FF2B5EF4-FFF2-40B4-BE49-F238E27FC236}">
                <a16:creationId xmlns:a16="http://schemas.microsoft.com/office/drawing/2014/main" id="{AD0606D2-D3C6-8890-8515-69F748047A14}"/>
              </a:ext>
            </a:extLst>
          </p:cNvPr>
          <p:cNvPicPr>
            <a:picLocks noChangeAspect="1"/>
          </p:cNvPicPr>
          <p:nvPr/>
        </p:nvPicPr>
        <p:blipFill>
          <a:blip r:embed="rId5"/>
          <a:stretch>
            <a:fillRect/>
          </a:stretch>
        </p:blipFill>
        <p:spPr>
          <a:xfrm rot="13455012">
            <a:off x="3128157" y="3220651"/>
            <a:ext cx="5114925" cy="1733550"/>
          </a:xfrm>
          <a:prstGeom prst="rect">
            <a:avLst/>
          </a:prstGeom>
        </p:spPr>
      </p:pic>
      <p:sp>
        <p:nvSpPr>
          <p:cNvPr id="14" name="Textfeld 13">
            <a:extLst>
              <a:ext uri="{FF2B5EF4-FFF2-40B4-BE49-F238E27FC236}">
                <a16:creationId xmlns:a16="http://schemas.microsoft.com/office/drawing/2014/main" id="{C318684F-5F98-30A1-4F7B-D95706C2CA29}"/>
              </a:ext>
            </a:extLst>
          </p:cNvPr>
          <p:cNvSpPr txBox="1"/>
          <p:nvPr/>
        </p:nvSpPr>
        <p:spPr>
          <a:xfrm>
            <a:off x="882894" y="4323843"/>
            <a:ext cx="4100225" cy="1200329"/>
          </a:xfrm>
          <a:prstGeom prst="rect">
            <a:avLst/>
          </a:prstGeom>
          <a:noFill/>
        </p:spPr>
        <p:txBody>
          <a:bodyPr wrap="none" rtlCol="0">
            <a:spAutoFit/>
          </a:bodyPr>
          <a:lstStyle/>
          <a:p>
            <a:r>
              <a:rPr lang="de-CH" dirty="0"/>
              <a:t>Abgewandelt die Spitze einer «Saufeder»,</a:t>
            </a:r>
          </a:p>
          <a:p>
            <a:r>
              <a:rPr lang="de-CH" dirty="0"/>
              <a:t>auch Sauspiess oder Schweinswecken</a:t>
            </a:r>
          </a:p>
          <a:p>
            <a:r>
              <a:rPr lang="de-CH" dirty="0"/>
              <a:t>genannt (mittelalterlicher Jagdspiess</a:t>
            </a:r>
          </a:p>
          <a:p>
            <a:r>
              <a:rPr lang="de-CH" dirty="0"/>
              <a:t>für die Wildschweinjagd)</a:t>
            </a:r>
          </a:p>
        </p:txBody>
      </p:sp>
      <p:sp>
        <p:nvSpPr>
          <p:cNvPr id="15" name="Textfeld 14">
            <a:extLst>
              <a:ext uri="{FF2B5EF4-FFF2-40B4-BE49-F238E27FC236}">
                <a16:creationId xmlns:a16="http://schemas.microsoft.com/office/drawing/2014/main" id="{0BB5D208-97C0-4777-F6FE-C5479910161C}"/>
              </a:ext>
            </a:extLst>
          </p:cNvPr>
          <p:cNvSpPr txBox="1"/>
          <p:nvPr/>
        </p:nvSpPr>
        <p:spPr>
          <a:xfrm>
            <a:off x="882894" y="5929487"/>
            <a:ext cx="4142801" cy="369332"/>
          </a:xfrm>
          <a:prstGeom prst="rect">
            <a:avLst/>
          </a:prstGeom>
          <a:noFill/>
        </p:spPr>
        <p:txBody>
          <a:bodyPr wrap="none" rtlCol="0">
            <a:spAutoFit/>
          </a:bodyPr>
          <a:lstStyle/>
          <a:p>
            <a:r>
              <a:rPr lang="de-CH" dirty="0"/>
              <a:t>Wappen der Familie Reich zu Reichenstein</a:t>
            </a:r>
          </a:p>
        </p:txBody>
      </p:sp>
      <p:sp>
        <p:nvSpPr>
          <p:cNvPr id="16" name="Textfeld 15">
            <a:extLst>
              <a:ext uri="{FF2B5EF4-FFF2-40B4-BE49-F238E27FC236}">
                <a16:creationId xmlns:a16="http://schemas.microsoft.com/office/drawing/2014/main" id="{A490DC5D-C045-A608-5316-18014AC30F8D}"/>
              </a:ext>
            </a:extLst>
          </p:cNvPr>
          <p:cNvSpPr txBox="1"/>
          <p:nvPr/>
        </p:nvSpPr>
        <p:spPr>
          <a:xfrm>
            <a:off x="8304694" y="6001551"/>
            <a:ext cx="3004412" cy="584775"/>
          </a:xfrm>
          <a:prstGeom prst="rect">
            <a:avLst/>
          </a:prstGeom>
          <a:noFill/>
        </p:spPr>
        <p:txBody>
          <a:bodyPr wrap="none" rtlCol="0">
            <a:spAutoFit/>
          </a:bodyPr>
          <a:lstStyle/>
          <a:p>
            <a:r>
              <a:rPr lang="de-CH" sz="1600" dirty="0"/>
              <a:t>Scherzhaft wird das Wappen auch</a:t>
            </a:r>
          </a:p>
          <a:p>
            <a:r>
              <a:rPr lang="de-CH" sz="1600" dirty="0"/>
              <a:t>«Rheinbund-Anker» genannt</a:t>
            </a:r>
          </a:p>
        </p:txBody>
      </p:sp>
    </p:spTree>
    <p:extLst>
      <p:ext uri="{BB962C8B-B14F-4D97-AF65-F5344CB8AC3E}">
        <p14:creationId xmlns:p14="http://schemas.microsoft.com/office/powerpoint/2010/main" val="3629026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8DEC2-5D12-E887-00F4-2FBD01AC4DC2}"/>
              </a:ext>
            </a:extLst>
          </p:cNvPr>
          <p:cNvSpPr>
            <a:spLocks noGrp="1"/>
          </p:cNvSpPr>
          <p:nvPr>
            <p:ph type="title"/>
          </p:nvPr>
        </p:nvSpPr>
        <p:spPr/>
        <p:txBody>
          <a:bodyPr/>
          <a:lstStyle/>
          <a:p>
            <a:pPr algn="ctr"/>
            <a:r>
              <a:rPr lang="de-CH" b="1" dirty="0"/>
              <a:t>Die Jahre 1964 - 1974</a:t>
            </a:r>
          </a:p>
        </p:txBody>
      </p:sp>
      <p:sp>
        <p:nvSpPr>
          <p:cNvPr id="3" name="Textfeld 2">
            <a:extLst>
              <a:ext uri="{FF2B5EF4-FFF2-40B4-BE49-F238E27FC236}">
                <a16:creationId xmlns:a16="http://schemas.microsoft.com/office/drawing/2014/main" id="{04294AE2-D3E9-1E69-6709-4CE53A0A0E1F}"/>
              </a:ext>
            </a:extLst>
          </p:cNvPr>
          <p:cNvSpPr txBox="1"/>
          <p:nvPr/>
        </p:nvSpPr>
        <p:spPr>
          <a:xfrm>
            <a:off x="942987" y="1357745"/>
            <a:ext cx="10306026" cy="1077218"/>
          </a:xfrm>
          <a:prstGeom prst="rect">
            <a:avLst/>
          </a:prstGeom>
          <a:noFill/>
        </p:spPr>
        <p:txBody>
          <a:bodyPr wrap="none" rtlCol="0">
            <a:spAutoFit/>
          </a:bodyPr>
          <a:lstStyle/>
          <a:p>
            <a:pPr algn="ctr"/>
            <a:r>
              <a:rPr lang="de-CH" sz="3200" dirty="0"/>
              <a:t>Vom Höhepunkt zum grossen Generationenumbruch –</a:t>
            </a:r>
          </a:p>
          <a:p>
            <a:r>
              <a:rPr lang="de-CH" sz="3200" dirty="0"/>
              <a:t>von den kurzen Hosen der 60er zu den Schlaghosen der 70er</a:t>
            </a:r>
          </a:p>
        </p:txBody>
      </p:sp>
      <p:pic>
        <p:nvPicPr>
          <p:cNvPr id="5" name="Grafik 4">
            <a:extLst>
              <a:ext uri="{FF2B5EF4-FFF2-40B4-BE49-F238E27FC236}">
                <a16:creationId xmlns:a16="http://schemas.microsoft.com/office/drawing/2014/main" id="{1FEB915B-7EA5-7016-45A1-BC2E5A1345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4532" y="2603861"/>
            <a:ext cx="2604195" cy="3529133"/>
          </a:xfrm>
          <a:prstGeom prst="rect">
            <a:avLst/>
          </a:prstGeom>
        </p:spPr>
      </p:pic>
      <p:pic>
        <p:nvPicPr>
          <p:cNvPr id="7" name="Grafik 6">
            <a:extLst>
              <a:ext uri="{FF2B5EF4-FFF2-40B4-BE49-F238E27FC236}">
                <a16:creationId xmlns:a16="http://schemas.microsoft.com/office/drawing/2014/main" id="{74933847-DC1E-2024-C212-DA9CAB16C15F}"/>
              </a:ext>
            </a:extLst>
          </p:cNvPr>
          <p:cNvPicPr>
            <a:picLocks noChangeAspect="1"/>
          </p:cNvPicPr>
          <p:nvPr/>
        </p:nvPicPr>
        <p:blipFill>
          <a:blip r:embed="rId3"/>
          <a:stretch>
            <a:fillRect/>
          </a:stretch>
        </p:blipFill>
        <p:spPr>
          <a:xfrm>
            <a:off x="4973706" y="2603861"/>
            <a:ext cx="5573762" cy="3610495"/>
          </a:xfrm>
          <a:prstGeom prst="rect">
            <a:avLst/>
          </a:prstGeom>
        </p:spPr>
      </p:pic>
      <p:sp>
        <p:nvSpPr>
          <p:cNvPr id="8" name="Textfeld 7">
            <a:extLst>
              <a:ext uri="{FF2B5EF4-FFF2-40B4-BE49-F238E27FC236}">
                <a16:creationId xmlns:a16="http://schemas.microsoft.com/office/drawing/2014/main" id="{94DEB9BA-5C2A-889B-3574-C378957FB7AE}"/>
              </a:ext>
            </a:extLst>
          </p:cNvPr>
          <p:cNvSpPr txBox="1"/>
          <p:nvPr/>
        </p:nvSpPr>
        <p:spPr>
          <a:xfrm>
            <a:off x="1199933" y="6197710"/>
            <a:ext cx="3493392" cy="369332"/>
          </a:xfrm>
          <a:prstGeom prst="rect">
            <a:avLst/>
          </a:prstGeom>
          <a:noFill/>
        </p:spPr>
        <p:txBody>
          <a:bodyPr wrap="none" rtlCol="0">
            <a:spAutoFit/>
          </a:bodyPr>
          <a:lstStyle/>
          <a:p>
            <a:r>
              <a:rPr lang="de-CH" dirty="0"/>
              <a:t>Abteilungsleiter </a:t>
            </a:r>
            <a:r>
              <a:rPr lang="de-CH" dirty="0" err="1"/>
              <a:t>Spitzi</a:t>
            </a:r>
            <a:r>
              <a:rPr lang="de-CH" dirty="0"/>
              <a:t> im </a:t>
            </a:r>
            <a:r>
              <a:rPr lang="de-CH" dirty="0" err="1"/>
              <a:t>Pfila</a:t>
            </a:r>
            <a:r>
              <a:rPr lang="de-CH" dirty="0"/>
              <a:t> 1965</a:t>
            </a:r>
          </a:p>
        </p:txBody>
      </p:sp>
      <p:sp>
        <p:nvSpPr>
          <p:cNvPr id="9" name="Textfeld 8">
            <a:extLst>
              <a:ext uri="{FF2B5EF4-FFF2-40B4-BE49-F238E27FC236}">
                <a16:creationId xmlns:a16="http://schemas.microsoft.com/office/drawing/2014/main" id="{F24C04F6-9ADD-A590-73DB-006505950A9C}"/>
              </a:ext>
            </a:extLst>
          </p:cNvPr>
          <p:cNvSpPr txBox="1"/>
          <p:nvPr/>
        </p:nvSpPr>
        <p:spPr>
          <a:xfrm>
            <a:off x="6096000" y="6214356"/>
            <a:ext cx="3455626" cy="369332"/>
          </a:xfrm>
          <a:prstGeom prst="rect">
            <a:avLst/>
          </a:prstGeom>
          <a:noFill/>
        </p:spPr>
        <p:txBody>
          <a:bodyPr wrap="none" rtlCol="0">
            <a:spAutoFit/>
          </a:bodyPr>
          <a:lstStyle/>
          <a:p>
            <a:r>
              <a:rPr lang="de-CH" dirty="0"/>
              <a:t>Mitglieder des Abteilungsrats 1976</a:t>
            </a:r>
          </a:p>
        </p:txBody>
      </p:sp>
    </p:spTree>
    <p:extLst>
      <p:ext uri="{BB962C8B-B14F-4D97-AF65-F5344CB8AC3E}">
        <p14:creationId xmlns:p14="http://schemas.microsoft.com/office/powerpoint/2010/main" val="3847914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B03BB-56BC-F975-1855-80130A42322C}"/>
              </a:ext>
            </a:extLst>
          </p:cNvPr>
          <p:cNvSpPr>
            <a:spLocks noGrp="1"/>
          </p:cNvSpPr>
          <p:nvPr>
            <p:ph type="title"/>
          </p:nvPr>
        </p:nvSpPr>
        <p:spPr>
          <a:xfrm>
            <a:off x="832356" y="561976"/>
            <a:ext cx="5067300" cy="929758"/>
          </a:xfrm>
        </p:spPr>
        <p:txBody>
          <a:bodyPr>
            <a:normAutofit/>
          </a:bodyPr>
          <a:lstStyle/>
          <a:p>
            <a:r>
              <a:rPr lang="de-CH" sz="2800" dirty="0">
                <a:latin typeface="+mn-lt"/>
              </a:rPr>
              <a:t>1966</a:t>
            </a:r>
            <a:br>
              <a:rPr lang="de-CH" sz="2800" dirty="0">
                <a:latin typeface="+mn-lt"/>
              </a:rPr>
            </a:br>
            <a:r>
              <a:rPr lang="de-CH" sz="2800" dirty="0">
                <a:latin typeface="+mn-lt"/>
              </a:rPr>
              <a:t>Die Rheinbund-Rover sind aktiv ! </a:t>
            </a:r>
          </a:p>
        </p:txBody>
      </p:sp>
      <p:pic>
        <p:nvPicPr>
          <p:cNvPr id="4" name="Grafik 3">
            <a:extLst>
              <a:ext uri="{FF2B5EF4-FFF2-40B4-BE49-F238E27FC236}">
                <a16:creationId xmlns:a16="http://schemas.microsoft.com/office/drawing/2014/main" id="{5FFAB117-B01C-D51A-D21D-48A45FF99B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4337" y="365125"/>
            <a:ext cx="3567113" cy="2610534"/>
          </a:xfrm>
          <a:prstGeom prst="rect">
            <a:avLst/>
          </a:prstGeom>
        </p:spPr>
      </p:pic>
      <p:pic>
        <p:nvPicPr>
          <p:cNvPr id="6" name="Grafik 5">
            <a:extLst>
              <a:ext uri="{FF2B5EF4-FFF2-40B4-BE49-F238E27FC236}">
                <a16:creationId xmlns:a16="http://schemas.microsoft.com/office/drawing/2014/main" id="{48FBBAEC-F7B2-EA3E-9877-E7ABC49167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4337" y="3124669"/>
            <a:ext cx="3567113" cy="3523412"/>
          </a:xfrm>
          <a:prstGeom prst="rect">
            <a:avLst/>
          </a:prstGeom>
        </p:spPr>
      </p:pic>
      <p:pic>
        <p:nvPicPr>
          <p:cNvPr id="8" name="Grafik 7">
            <a:extLst>
              <a:ext uri="{FF2B5EF4-FFF2-40B4-BE49-F238E27FC236}">
                <a16:creationId xmlns:a16="http://schemas.microsoft.com/office/drawing/2014/main" id="{2D0F324A-6DCD-505A-2857-445BEB60619D}"/>
              </a:ext>
            </a:extLst>
          </p:cNvPr>
          <p:cNvPicPr>
            <a:picLocks noChangeAspect="1"/>
          </p:cNvPicPr>
          <p:nvPr/>
        </p:nvPicPr>
        <p:blipFill>
          <a:blip r:embed="rId4"/>
          <a:stretch>
            <a:fillRect/>
          </a:stretch>
        </p:blipFill>
        <p:spPr>
          <a:xfrm>
            <a:off x="641286" y="4193435"/>
            <a:ext cx="7032755" cy="2454646"/>
          </a:xfrm>
          <a:prstGeom prst="rect">
            <a:avLst/>
          </a:prstGeom>
        </p:spPr>
      </p:pic>
      <p:pic>
        <p:nvPicPr>
          <p:cNvPr id="10" name="Grafik 9">
            <a:extLst>
              <a:ext uri="{FF2B5EF4-FFF2-40B4-BE49-F238E27FC236}">
                <a16:creationId xmlns:a16="http://schemas.microsoft.com/office/drawing/2014/main" id="{1B219DEF-EA5C-86B8-94A1-DC4AF6F4E1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6854" y="1491734"/>
            <a:ext cx="4167187" cy="2528887"/>
          </a:xfrm>
          <a:prstGeom prst="rect">
            <a:avLst/>
          </a:prstGeom>
        </p:spPr>
      </p:pic>
      <p:sp>
        <p:nvSpPr>
          <p:cNvPr id="11" name="Textfeld 10">
            <a:extLst>
              <a:ext uri="{FF2B5EF4-FFF2-40B4-BE49-F238E27FC236}">
                <a16:creationId xmlns:a16="http://schemas.microsoft.com/office/drawing/2014/main" id="{DC8A249E-E0F2-9090-BBD8-3CE8078F9695}"/>
              </a:ext>
            </a:extLst>
          </p:cNvPr>
          <p:cNvSpPr txBox="1"/>
          <p:nvPr/>
        </p:nvSpPr>
        <p:spPr>
          <a:xfrm>
            <a:off x="1315392" y="3651289"/>
            <a:ext cx="1466620" cy="369332"/>
          </a:xfrm>
          <a:prstGeom prst="rect">
            <a:avLst/>
          </a:prstGeom>
          <a:noFill/>
        </p:spPr>
        <p:txBody>
          <a:bodyPr wrap="none" rtlCol="0">
            <a:spAutoFit/>
          </a:bodyPr>
          <a:lstStyle/>
          <a:p>
            <a:r>
              <a:rPr lang="de-CH" dirty="0"/>
              <a:t>Rotte Calypso</a:t>
            </a:r>
          </a:p>
        </p:txBody>
      </p:sp>
      <p:sp>
        <p:nvSpPr>
          <p:cNvPr id="3" name="Textfeld 2">
            <a:extLst>
              <a:ext uri="{FF2B5EF4-FFF2-40B4-BE49-F238E27FC236}">
                <a16:creationId xmlns:a16="http://schemas.microsoft.com/office/drawing/2014/main" id="{E4948023-7380-EE10-056A-7DCD1CA2A4F9}"/>
              </a:ext>
            </a:extLst>
          </p:cNvPr>
          <p:cNvSpPr txBox="1"/>
          <p:nvPr/>
        </p:nvSpPr>
        <p:spPr>
          <a:xfrm>
            <a:off x="641286" y="1985710"/>
            <a:ext cx="2724720" cy="1015663"/>
          </a:xfrm>
          <a:prstGeom prst="rect">
            <a:avLst/>
          </a:prstGeom>
          <a:noFill/>
        </p:spPr>
        <p:txBody>
          <a:bodyPr wrap="none" rtlCol="0">
            <a:spAutoFit/>
          </a:bodyPr>
          <a:lstStyle/>
          <a:p>
            <a:pPr algn="just"/>
            <a:r>
              <a:rPr lang="de-CH" sz="2000" dirty="0">
                <a:latin typeface="+mn-lt"/>
              </a:rPr>
              <a:t>z.B. mit einer Bootsfahrt</a:t>
            </a:r>
          </a:p>
          <a:p>
            <a:pPr algn="just"/>
            <a:r>
              <a:rPr lang="de-CH" sz="2000" dirty="0">
                <a:latin typeface="+mn-lt"/>
              </a:rPr>
              <a:t>die Rhone hinunter von</a:t>
            </a:r>
          </a:p>
          <a:p>
            <a:pPr algn="just"/>
            <a:r>
              <a:rPr lang="de-CH" sz="2000" dirty="0">
                <a:latin typeface="+mn-lt"/>
              </a:rPr>
              <a:t>Lyon nach Südfrankreich</a:t>
            </a:r>
            <a:endParaRPr lang="de-CH" sz="2000" dirty="0"/>
          </a:p>
        </p:txBody>
      </p:sp>
    </p:spTree>
    <p:extLst>
      <p:ext uri="{BB962C8B-B14F-4D97-AF65-F5344CB8AC3E}">
        <p14:creationId xmlns:p14="http://schemas.microsoft.com/office/powerpoint/2010/main" val="1985094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96977-6617-6AF4-2ABE-E7B30A9B37A5}"/>
              </a:ext>
            </a:extLst>
          </p:cNvPr>
          <p:cNvSpPr>
            <a:spLocks noGrp="1"/>
          </p:cNvSpPr>
          <p:nvPr>
            <p:ph type="title"/>
          </p:nvPr>
        </p:nvSpPr>
        <p:spPr/>
        <p:txBody>
          <a:bodyPr>
            <a:normAutofit/>
          </a:bodyPr>
          <a:lstStyle/>
          <a:p>
            <a:r>
              <a:rPr lang="de-CH" sz="2800" dirty="0">
                <a:latin typeface="+mn-lt"/>
              </a:rPr>
              <a:t>1968</a:t>
            </a:r>
            <a:br>
              <a:rPr lang="de-CH" sz="2800" dirty="0">
                <a:latin typeface="+mn-lt"/>
              </a:rPr>
            </a:br>
            <a:r>
              <a:rPr lang="de-CH" sz="2800" dirty="0">
                <a:latin typeface="+mn-lt"/>
              </a:rPr>
              <a:t>Der Rheinbund verzeichnet den Höchststand an Mitgliedern</a:t>
            </a:r>
          </a:p>
        </p:txBody>
      </p:sp>
      <p:sp>
        <p:nvSpPr>
          <p:cNvPr id="3" name="Textfeld 2">
            <a:extLst>
              <a:ext uri="{FF2B5EF4-FFF2-40B4-BE49-F238E27FC236}">
                <a16:creationId xmlns:a16="http://schemas.microsoft.com/office/drawing/2014/main" id="{7FA5A8FF-A1FA-8D6E-E1B1-8E30A4B34C4F}"/>
              </a:ext>
            </a:extLst>
          </p:cNvPr>
          <p:cNvSpPr txBox="1"/>
          <p:nvPr/>
        </p:nvSpPr>
        <p:spPr>
          <a:xfrm rot="20891020">
            <a:off x="5314144" y="1777786"/>
            <a:ext cx="2722446" cy="707886"/>
          </a:xfrm>
          <a:prstGeom prst="rect">
            <a:avLst/>
          </a:prstGeom>
          <a:noFill/>
        </p:spPr>
        <p:txBody>
          <a:bodyPr wrap="square" rtlCol="0" anchor="ctr" anchorCtr="0">
            <a:spAutoFit/>
          </a:bodyPr>
          <a:lstStyle/>
          <a:p>
            <a:r>
              <a:rPr lang="de-CH" sz="2000" dirty="0"/>
              <a:t>über 600 Wölfe, Pfadis,</a:t>
            </a:r>
          </a:p>
          <a:p>
            <a:pPr algn="ctr"/>
            <a:r>
              <a:rPr lang="de-CH" sz="2000" dirty="0"/>
              <a:t>Rover und Leiter</a:t>
            </a:r>
          </a:p>
        </p:txBody>
      </p:sp>
      <p:sp>
        <p:nvSpPr>
          <p:cNvPr id="4" name="Textfeld 3">
            <a:extLst>
              <a:ext uri="{FF2B5EF4-FFF2-40B4-BE49-F238E27FC236}">
                <a16:creationId xmlns:a16="http://schemas.microsoft.com/office/drawing/2014/main" id="{D1BC9005-55A3-B83E-4CC7-B6A56D184886}"/>
              </a:ext>
            </a:extLst>
          </p:cNvPr>
          <p:cNvSpPr txBox="1"/>
          <p:nvPr/>
        </p:nvSpPr>
        <p:spPr>
          <a:xfrm rot="852331">
            <a:off x="5658036" y="2949675"/>
            <a:ext cx="1757276" cy="707886"/>
          </a:xfrm>
          <a:prstGeom prst="rect">
            <a:avLst/>
          </a:prstGeom>
          <a:noFill/>
        </p:spPr>
        <p:txBody>
          <a:bodyPr wrap="none" rtlCol="0">
            <a:spAutoFit/>
          </a:bodyPr>
          <a:lstStyle/>
          <a:p>
            <a:r>
              <a:rPr lang="de-CH" sz="2000" dirty="0"/>
              <a:t>in 10 Stämmen</a:t>
            </a:r>
          </a:p>
          <a:p>
            <a:r>
              <a:rPr lang="de-CH" sz="2000" dirty="0"/>
              <a:t>und 7 Meuten</a:t>
            </a:r>
          </a:p>
        </p:txBody>
      </p:sp>
      <p:pic>
        <p:nvPicPr>
          <p:cNvPr id="10" name="Grafik 9">
            <a:extLst>
              <a:ext uri="{FF2B5EF4-FFF2-40B4-BE49-F238E27FC236}">
                <a16:creationId xmlns:a16="http://schemas.microsoft.com/office/drawing/2014/main" id="{D425B02E-B60F-3803-33B7-8BA12BAB8B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23333" y="5033605"/>
            <a:ext cx="1061625" cy="1202680"/>
          </a:xfrm>
          <a:prstGeom prst="rect">
            <a:avLst/>
          </a:prstGeom>
        </p:spPr>
      </p:pic>
      <p:pic>
        <p:nvPicPr>
          <p:cNvPr id="12" name="Grafik 11">
            <a:extLst>
              <a:ext uri="{FF2B5EF4-FFF2-40B4-BE49-F238E27FC236}">
                <a16:creationId xmlns:a16="http://schemas.microsoft.com/office/drawing/2014/main" id="{9CFD5AF6-39FC-E100-0E15-2FE781650518}"/>
              </a:ext>
            </a:extLst>
          </p:cNvPr>
          <p:cNvPicPr>
            <a:picLocks noChangeAspect="1"/>
          </p:cNvPicPr>
          <p:nvPr/>
        </p:nvPicPr>
        <p:blipFill>
          <a:blip r:embed="rId3"/>
          <a:stretch>
            <a:fillRect/>
          </a:stretch>
        </p:blipFill>
        <p:spPr>
          <a:xfrm>
            <a:off x="225331" y="1623161"/>
            <a:ext cx="1032820" cy="1295401"/>
          </a:xfrm>
          <a:prstGeom prst="rect">
            <a:avLst/>
          </a:prstGeom>
        </p:spPr>
      </p:pic>
      <p:pic>
        <p:nvPicPr>
          <p:cNvPr id="14" name="Grafik 13">
            <a:extLst>
              <a:ext uri="{FF2B5EF4-FFF2-40B4-BE49-F238E27FC236}">
                <a16:creationId xmlns:a16="http://schemas.microsoft.com/office/drawing/2014/main" id="{80F56EDB-244A-3419-6E98-251885CC4955}"/>
              </a:ext>
            </a:extLst>
          </p:cNvPr>
          <p:cNvPicPr>
            <a:picLocks noChangeAspect="1"/>
          </p:cNvPicPr>
          <p:nvPr/>
        </p:nvPicPr>
        <p:blipFill>
          <a:blip r:embed="rId4"/>
          <a:stretch>
            <a:fillRect/>
          </a:stretch>
        </p:blipFill>
        <p:spPr>
          <a:xfrm>
            <a:off x="560877" y="3406966"/>
            <a:ext cx="1029221" cy="1250376"/>
          </a:xfrm>
          <a:prstGeom prst="rect">
            <a:avLst/>
          </a:prstGeom>
        </p:spPr>
      </p:pic>
      <p:pic>
        <p:nvPicPr>
          <p:cNvPr id="16" name="Grafik 15">
            <a:extLst>
              <a:ext uri="{FF2B5EF4-FFF2-40B4-BE49-F238E27FC236}">
                <a16:creationId xmlns:a16="http://schemas.microsoft.com/office/drawing/2014/main" id="{A7123DDC-A492-5A17-C4DB-D5A2CA7F432F}"/>
              </a:ext>
            </a:extLst>
          </p:cNvPr>
          <p:cNvPicPr>
            <a:picLocks noChangeAspect="1"/>
          </p:cNvPicPr>
          <p:nvPr/>
        </p:nvPicPr>
        <p:blipFill>
          <a:blip r:embed="rId5"/>
          <a:stretch>
            <a:fillRect/>
          </a:stretch>
        </p:blipFill>
        <p:spPr>
          <a:xfrm>
            <a:off x="334133" y="4985594"/>
            <a:ext cx="1008134" cy="1275247"/>
          </a:xfrm>
          <a:prstGeom prst="rect">
            <a:avLst/>
          </a:prstGeom>
        </p:spPr>
      </p:pic>
      <p:pic>
        <p:nvPicPr>
          <p:cNvPr id="18" name="Grafik 17">
            <a:extLst>
              <a:ext uri="{FF2B5EF4-FFF2-40B4-BE49-F238E27FC236}">
                <a16:creationId xmlns:a16="http://schemas.microsoft.com/office/drawing/2014/main" id="{9268D771-A9A6-7FDE-C4E5-C009A0BEE63D}"/>
              </a:ext>
            </a:extLst>
          </p:cNvPr>
          <p:cNvPicPr>
            <a:picLocks noChangeAspect="1"/>
          </p:cNvPicPr>
          <p:nvPr/>
        </p:nvPicPr>
        <p:blipFill>
          <a:blip r:embed="rId6"/>
          <a:stretch>
            <a:fillRect/>
          </a:stretch>
        </p:blipFill>
        <p:spPr>
          <a:xfrm>
            <a:off x="1641982" y="4470540"/>
            <a:ext cx="1012300" cy="1295401"/>
          </a:xfrm>
          <a:prstGeom prst="rect">
            <a:avLst/>
          </a:prstGeom>
        </p:spPr>
      </p:pic>
      <p:pic>
        <p:nvPicPr>
          <p:cNvPr id="20" name="Grafik 19">
            <a:extLst>
              <a:ext uri="{FF2B5EF4-FFF2-40B4-BE49-F238E27FC236}">
                <a16:creationId xmlns:a16="http://schemas.microsoft.com/office/drawing/2014/main" id="{16FE4553-E8B4-7427-4842-AEE799783FB3}"/>
              </a:ext>
            </a:extLst>
          </p:cNvPr>
          <p:cNvPicPr>
            <a:picLocks noChangeAspect="1"/>
          </p:cNvPicPr>
          <p:nvPr/>
        </p:nvPicPr>
        <p:blipFill>
          <a:blip r:embed="rId7"/>
          <a:stretch>
            <a:fillRect/>
          </a:stretch>
        </p:blipFill>
        <p:spPr>
          <a:xfrm>
            <a:off x="1429965" y="1969134"/>
            <a:ext cx="1044650" cy="1299229"/>
          </a:xfrm>
          <a:prstGeom prst="rect">
            <a:avLst/>
          </a:prstGeom>
        </p:spPr>
      </p:pic>
      <p:pic>
        <p:nvPicPr>
          <p:cNvPr id="22" name="Grafik 21">
            <a:extLst>
              <a:ext uri="{FF2B5EF4-FFF2-40B4-BE49-F238E27FC236}">
                <a16:creationId xmlns:a16="http://schemas.microsoft.com/office/drawing/2014/main" id="{C1942D0E-0390-0BAD-C6DA-D08D04C20527}"/>
              </a:ext>
            </a:extLst>
          </p:cNvPr>
          <p:cNvPicPr>
            <a:picLocks noChangeAspect="1"/>
          </p:cNvPicPr>
          <p:nvPr/>
        </p:nvPicPr>
        <p:blipFill>
          <a:blip r:embed="rId8"/>
          <a:stretch>
            <a:fillRect/>
          </a:stretch>
        </p:blipFill>
        <p:spPr>
          <a:xfrm>
            <a:off x="2862563" y="1546979"/>
            <a:ext cx="1044650" cy="1325564"/>
          </a:xfrm>
          <a:prstGeom prst="rect">
            <a:avLst/>
          </a:prstGeom>
        </p:spPr>
      </p:pic>
      <p:pic>
        <p:nvPicPr>
          <p:cNvPr id="24" name="Grafik 23">
            <a:extLst>
              <a:ext uri="{FF2B5EF4-FFF2-40B4-BE49-F238E27FC236}">
                <a16:creationId xmlns:a16="http://schemas.microsoft.com/office/drawing/2014/main" id="{CB13C552-3437-E26C-F4CE-26A1EEC59EEE}"/>
              </a:ext>
            </a:extLst>
          </p:cNvPr>
          <p:cNvPicPr>
            <a:picLocks noChangeAspect="1"/>
          </p:cNvPicPr>
          <p:nvPr/>
        </p:nvPicPr>
        <p:blipFill>
          <a:blip r:embed="rId9"/>
          <a:stretch>
            <a:fillRect/>
          </a:stretch>
        </p:blipFill>
        <p:spPr>
          <a:xfrm>
            <a:off x="2774512" y="5262005"/>
            <a:ext cx="1053180" cy="1373713"/>
          </a:xfrm>
          <a:prstGeom prst="rect">
            <a:avLst/>
          </a:prstGeom>
        </p:spPr>
      </p:pic>
      <p:pic>
        <p:nvPicPr>
          <p:cNvPr id="26" name="Grafik 25">
            <a:extLst>
              <a:ext uri="{FF2B5EF4-FFF2-40B4-BE49-F238E27FC236}">
                <a16:creationId xmlns:a16="http://schemas.microsoft.com/office/drawing/2014/main" id="{31DD112F-87C0-95D5-4853-798C6D4925C8}"/>
              </a:ext>
            </a:extLst>
          </p:cNvPr>
          <p:cNvPicPr>
            <a:picLocks noChangeAspect="1"/>
          </p:cNvPicPr>
          <p:nvPr/>
        </p:nvPicPr>
        <p:blipFill>
          <a:blip r:embed="rId10"/>
          <a:stretch>
            <a:fillRect/>
          </a:stretch>
        </p:blipFill>
        <p:spPr>
          <a:xfrm>
            <a:off x="3577521" y="3705371"/>
            <a:ext cx="1047896" cy="1373713"/>
          </a:xfrm>
          <a:prstGeom prst="rect">
            <a:avLst/>
          </a:prstGeom>
        </p:spPr>
      </p:pic>
      <p:pic>
        <p:nvPicPr>
          <p:cNvPr id="28" name="Grafik 27">
            <a:extLst>
              <a:ext uri="{FF2B5EF4-FFF2-40B4-BE49-F238E27FC236}">
                <a16:creationId xmlns:a16="http://schemas.microsoft.com/office/drawing/2014/main" id="{3D8A62A6-DEAA-68B2-8BD5-05D56133740F}"/>
              </a:ext>
            </a:extLst>
          </p:cNvPr>
          <p:cNvPicPr>
            <a:picLocks noChangeAspect="1"/>
          </p:cNvPicPr>
          <p:nvPr/>
        </p:nvPicPr>
        <p:blipFill>
          <a:blip r:embed="rId11"/>
          <a:stretch>
            <a:fillRect/>
          </a:stretch>
        </p:blipFill>
        <p:spPr>
          <a:xfrm>
            <a:off x="2438889" y="3112489"/>
            <a:ext cx="1004895" cy="1279738"/>
          </a:xfrm>
          <a:prstGeom prst="rect">
            <a:avLst/>
          </a:prstGeom>
        </p:spPr>
      </p:pic>
      <p:pic>
        <p:nvPicPr>
          <p:cNvPr id="30" name="Grafik 29">
            <a:extLst>
              <a:ext uri="{FF2B5EF4-FFF2-40B4-BE49-F238E27FC236}">
                <a16:creationId xmlns:a16="http://schemas.microsoft.com/office/drawing/2014/main" id="{08F20AB6-BE01-C247-B513-7BB6A563F6FC}"/>
              </a:ext>
            </a:extLst>
          </p:cNvPr>
          <p:cNvPicPr>
            <a:picLocks noChangeAspect="1"/>
          </p:cNvPicPr>
          <p:nvPr/>
        </p:nvPicPr>
        <p:blipFill>
          <a:blip r:embed="rId12"/>
          <a:stretch>
            <a:fillRect/>
          </a:stretch>
        </p:blipFill>
        <p:spPr>
          <a:xfrm>
            <a:off x="4063054" y="2328211"/>
            <a:ext cx="1051615" cy="1325565"/>
          </a:xfrm>
          <a:prstGeom prst="rect">
            <a:avLst/>
          </a:prstGeom>
        </p:spPr>
      </p:pic>
      <p:pic>
        <p:nvPicPr>
          <p:cNvPr id="32" name="Grafik 31">
            <a:extLst>
              <a:ext uri="{FF2B5EF4-FFF2-40B4-BE49-F238E27FC236}">
                <a16:creationId xmlns:a16="http://schemas.microsoft.com/office/drawing/2014/main" id="{36D86CBA-4979-F053-9A55-2D8A63FED1B6}"/>
              </a:ext>
            </a:extLst>
          </p:cNvPr>
          <p:cNvPicPr>
            <a:picLocks noChangeAspect="1"/>
          </p:cNvPicPr>
          <p:nvPr/>
        </p:nvPicPr>
        <p:blipFill>
          <a:blip r:embed="rId13"/>
          <a:stretch>
            <a:fillRect/>
          </a:stretch>
        </p:blipFill>
        <p:spPr>
          <a:xfrm>
            <a:off x="10528403" y="1350042"/>
            <a:ext cx="1037708" cy="1281874"/>
          </a:xfrm>
          <a:prstGeom prst="rect">
            <a:avLst/>
          </a:prstGeom>
        </p:spPr>
      </p:pic>
      <p:pic>
        <p:nvPicPr>
          <p:cNvPr id="34" name="Grafik 33">
            <a:extLst>
              <a:ext uri="{FF2B5EF4-FFF2-40B4-BE49-F238E27FC236}">
                <a16:creationId xmlns:a16="http://schemas.microsoft.com/office/drawing/2014/main" id="{C95B7237-CF4B-0CC4-6156-6D9B719F5948}"/>
              </a:ext>
            </a:extLst>
          </p:cNvPr>
          <p:cNvPicPr>
            <a:picLocks noChangeAspect="1"/>
          </p:cNvPicPr>
          <p:nvPr/>
        </p:nvPicPr>
        <p:blipFill>
          <a:blip r:embed="rId14"/>
          <a:stretch>
            <a:fillRect/>
          </a:stretch>
        </p:blipFill>
        <p:spPr>
          <a:xfrm>
            <a:off x="10913980" y="3222488"/>
            <a:ext cx="1049368" cy="1318437"/>
          </a:xfrm>
          <a:prstGeom prst="rect">
            <a:avLst/>
          </a:prstGeom>
        </p:spPr>
      </p:pic>
      <p:pic>
        <p:nvPicPr>
          <p:cNvPr id="36" name="Grafik 35">
            <a:extLst>
              <a:ext uri="{FF2B5EF4-FFF2-40B4-BE49-F238E27FC236}">
                <a16:creationId xmlns:a16="http://schemas.microsoft.com/office/drawing/2014/main" id="{96786535-AE42-1DC6-1486-FDC26B02E1B3}"/>
              </a:ext>
            </a:extLst>
          </p:cNvPr>
          <p:cNvPicPr>
            <a:picLocks noChangeAspect="1"/>
          </p:cNvPicPr>
          <p:nvPr/>
        </p:nvPicPr>
        <p:blipFill>
          <a:blip r:embed="rId15"/>
          <a:stretch>
            <a:fillRect/>
          </a:stretch>
        </p:blipFill>
        <p:spPr>
          <a:xfrm>
            <a:off x="8811621" y="1506541"/>
            <a:ext cx="1049367" cy="1316155"/>
          </a:xfrm>
          <a:prstGeom prst="rect">
            <a:avLst/>
          </a:prstGeom>
        </p:spPr>
      </p:pic>
      <p:pic>
        <p:nvPicPr>
          <p:cNvPr id="38" name="Grafik 37">
            <a:extLst>
              <a:ext uri="{FF2B5EF4-FFF2-40B4-BE49-F238E27FC236}">
                <a16:creationId xmlns:a16="http://schemas.microsoft.com/office/drawing/2014/main" id="{975322BB-053F-7649-D576-5FE32DDEE3D8}"/>
              </a:ext>
            </a:extLst>
          </p:cNvPr>
          <p:cNvPicPr>
            <a:picLocks noChangeAspect="1"/>
          </p:cNvPicPr>
          <p:nvPr/>
        </p:nvPicPr>
        <p:blipFill>
          <a:blip r:embed="rId16"/>
          <a:stretch>
            <a:fillRect/>
          </a:stretch>
        </p:blipFill>
        <p:spPr>
          <a:xfrm>
            <a:off x="8035968" y="3124972"/>
            <a:ext cx="1094640" cy="1340934"/>
          </a:xfrm>
          <a:prstGeom prst="rect">
            <a:avLst/>
          </a:prstGeom>
        </p:spPr>
      </p:pic>
      <p:pic>
        <p:nvPicPr>
          <p:cNvPr id="40" name="Grafik 39">
            <a:extLst>
              <a:ext uri="{FF2B5EF4-FFF2-40B4-BE49-F238E27FC236}">
                <a16:creationId xmlns:a16="http://schemas.microsoft.com/office/drawing/2014/main" id="{9364D927-EA66-614C-C545-CA263B183892}"/>
              </a:ext>
            </a:extLst>
          </p:cNvPr>
          <p:cNvPicPr>
            <a:picLocks noChangeAspect="1"/>
          </p:cNvPicPr>
          <p:nvPr/>
        </p:nvPicPr>
        <p:blipFill>
          <a:blip r:embed="rId17"/>
          <a:stretch>
            <a:fillRect/>
          </a:stretch>
        </p:blipFill>
        <p:spPr>
          <a:xfrm>
            <a:off x="9445958" y="4276261"/>
            <a:ext cx="1094335" cy="1316761"/>
          </a:xfrm>
          <a:prstGeom prst="rect">
            <a:avLst/>
          </a:prstGeom>
        </p:spPr>
      </p:pic>
      <p:pic>
        <p:nvPicPr>
          <p:cNvPr id="42" name="Grafik 41">
            <a:extLst>
              <a:ext uri="{FF2B5EF4-FFF2-40B4-BE49-F238E27FC236}">
                <a16:creationId xmlns:a16="http://schemas.microsoft.com/office/drawing/2014/main" id="{33301A75-2B8C-8441-607A-81588A40E81F}"/>
              </a:ext>
            </a:extLst>
          </p:cNvPr>
          <p:cNvPicPr>
            <a:picLocks noChangeAspect="1"/>
          </p:cNvPicPr>
          <p:nvPr/>
        </p:nvPicPr>
        <p:blipFill>
          <a:blip r:embed="rId18"/>
          <a:stretch>
            <a:fillRect/>
          </a:stretch>
        </p:blipFill>
        <p:spPr>
          <a:xfrm>
            <a:off x="8304069" y="5224937"/>
            <a:ext cx="1076828" cy="1372956"/>
          </a:xfrm>
          <a:prstGeom prst="rect">
            <a:avLst/>
          </a:prstGeom>
        </p:spPr>
      </p:pic>
      <p:pic>
        <p:nvPicPr>
          <p:cNvPr id="44" name="Grafik 43">
            <a:extLst>
              <a:ext uri="{FF2B5EF4-FFF2-40B4-BE49-F238E27FC236}">
                <a16:creationId xmlns:a16="http://schemas.microsoft.com/office/drawing/2014/main" id="{568F3348-EC3E-FF10-0570-BFFC98B3C013}"/>
              </a:ext>
            </a:extLst>
          </p:cNvPr>
          <p:cNvPicPr>
            <a:picLocks noChangeAspect="1"/>
          </p:cNvPicPr>
          <p:nvPr/>
        </p:nvPicPr>
        <p:blipFill>
          <a:blip r:embed="rId19"/>
          <a:stretch>
            <a:fillRect/>
          </a:stretch>
        </p:blipFill>
        <p:spPr>
          <a:xfrm>
            <a:off x="9602631" y="2787895"/>
            <a:ext cx="1076276" cy="1340934"/>
          </a:xfrm>
          <a:prstGeom prst="rect">
            <a:avLst/>
          </a:prstGeom>
        </p:spPr>
      </p:pic>
      <p:pic>
        <p:nvPicPr>
          <p:cNvPr id="45" name="Grafik 44">
            <a:extLst>
              <a:ext uri="{FF2B5EF4-FFF2-40B4-BE49-F238E27FC236}">
                <a16:creationId xmlns:a16="http://schemas.microsoft.com/office/drawing/2014/main" id="{205B841D-FE6C-9A30-E9B9-EFC2F821DB3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163559" y="5110922"/>
            <a:ext cx="1061625" cy="1149919"/>
          </a:xfrm>
          <a:prstGeom prst="rect">
            <a:avLst/>
          </a:prstGeom>
        </p:spPr>
      </p:pic>
      <p:sp>
        <p:nvSpPr>
          <p:cNvPr id="46" name="Textfeld 45">
            <a:extLst>
              <a:ext uri="{FF2B5EF4-FFF2-40B4-BE49-F238E27FC236}">
                <a16:creationId xmlns:a16="http://schemas.microsoft.com/office/drawing/2014/main" id="{EC3507E9-59EF-73EF-EB6E-E8A27DE806DB}"/>
              </a:ext>
            </a:extLst>
          </p:cNvPr>
          <p:cNvSpPr txBox="1"/>
          <p:nvPr/>
        </p:nvSpPr>
        <p:spPr>
          <a:xfrm>
            <a:off x="4341550" y="6194532"/>
            <a:ext cx="652743" cy="230832"/>
          </a:xfrm>
          <a:prstGeom prst="rect">
            <a:avLst/>
          </a:prstGeom>
          <a:noFill/>
        </p:spPr>
        <p:txBody>
          <a:bodyPr wrap="none" rtlCol="0">
            <a:spAutoFit/>
          </a:bodyPr>
          <a:lstStyle/>
          <a:p>
            <a:r>
              <a:rPr lang="de-CH" sz="900" dirty="0">
                <a:latin typeface="Times New Roman" panose="02020603050405020304" pitchFamily="18" charset="0"/>
                <a:cs typeface="Times New Roman" panose="02020603050405020304" pitchFamily="18" charset="0"/>
              </a:rPr>
              <a:t>Rattenfels</a:t>
            </a:r>
          </a:p>
        </p:txBody>
      </p:sp>
      <p:sp>
        <p:nvSpPr>
          <p:cNvPr id="47" name="Textfeld 46">
            <a:extLst>
              <a:ext uri="{FF2B5EF4-FFF2-40B4-BE49-F238E27FC236}">
                <a16:creationId xmlns:a16="http://schemas.microsoft.com/office/drawing/2014/main" id="{34D0446C-D63E-EF1F-BC7B-08B51B11B7C1}"/>
              </a:ext>
            </a:extLst>
          </p:cNvPr>
          <p:cNvSpPr txBox="1"/>
          <p:nvPr/>
        </p:nvSpPr>
        <p:spPr>
          <a:xfrm>
            <a:off x="11003347" y="6194531"/>
            <a:ext cx="522700" cy="230832"/>
          </a:xfrm>
          <a:prstGeom prst="rect">
            <a:avLst/>
          </a:prstGeom>
          <a:noFill/>
        </p:spPr>
        <p:txBody>
          <a:bodyPr wrap="square" rtlCol="0">
            <a:spAutoFit/>
          </a:bodyPr>
          <a:lstStyle/>
          <a:p>
            <a:r>
              <a:rPr lang="de-CH" sz="900" dirty="0" err="1">
                <a:latin typeface="Times New Roman" panose="02020603050405020304" pitchFamily="18" charset="0"/>
                <a:cs typeface="Times New Roman" panose="02020603050405020304" pitchFamily="18" charset="0"/>
              </a:rPr>
              <a:t>Bürkli</a:t>
            </a:r>
            <a:endParaRPr lang="de-CH" sz="900" dirty="0">
              <a:latin typeface="Times New Roman" panose="02020603050405020304" pitchFamily="18" charset="0"/>
              <a:cs typeface="Times New Roman" panose="02020603050405020304" pitchFamily="18" charset="0"/>
            </a:endParaRPr>
          </a:p>
        </p:txBody>
      </p:sp>
      <p:pic>
        <p:nvPicPr>
          <p:cNvPr id="49" name="Grafik 48">
            <a:extLst>
              <a:ext uri="{FF2B5EF4-FFF2-40B4-BE49-F238E27FC236}">
                <a16:creationId xmlns:a16="http://schemas.microsoft.com/office/drawing/2014/main" id="{14F03B94-6CA7-3584-F393-886D67233827}"/>
              </a:ext>
            </a:extLst>
          </p:cNvPr>
          <p:cNvPicPr>
            <a:picLocks noChangeAspect="1"/>
          </p:cNvPicPr>
          <p:nvPr/>
        </p:nvPicPr>
        <p:blipFill>
          <a:blip r:embed="rId21"/>
          <a:stretch>
            <a:fillRect/>
          </a:stretch>
        </p:blipFill>
        <p:spPr>
          <a:xfrm>
            <a:off x="6158198" y="5262005"/>
            <a:ext cx="1152525" cy="1457325"/>
          </a:xfrm>
          <a:prstGeom prst="rect">
            <a:avLst/>
          </a:prstGeom>
        </p:spPr>
      </p:pic>
      <p:sp>
        <p:nvSpPr>
          <p:cNvPr id="50" name="Textfeld 49">
            <a:extLst>
              <a:ext uri="{FF2B5EF4-FFF2-40B4-BE49-F238E27FC236}">
                <a16:creationId xmlns:a16="http://schemas.microsoft.com/office/drawing/2014/main" id="{AEFAB9F0-901C-5DAC-CDF0-1072EB376871}"/>
              </a:ext>
            </a:extLst>
          </p:cNvPr>
          <p:cNvSpPr txBox="1"/>
          <p:nvPr/>
        </p:nvSpPr>
        <p:spPr>
          <a:xfrm>
            <a:off x="6402989" y="5014172"/>
            <a:ext cx="723275" cy="369332"/>
          </a:xfrm>
          <a:prstGeom prst="rect">
            <a:avLst/>
          </a:prstGeom>
          <a:noFill/>
        </p:spPr>
        <p:txBody>
          <a:bodyPr wrap="none" rtlCol="0">
            <a:spAutoFit/>
          </a:bodyPr>
          <a:lstStyle/>
          <a:p>
            <a:r>
              <a:rPr lang="de-CH" dirty="0"/>
              <a:t>Rover</a:t>
            </a:r>
          </a:p>
        </p:txBody>
      </p:sp>
      <p:sp>
        <p:nvSpPr>
          <p:cNvPr id="51" name="Textfeld 50">
            <a:extLst>
              <a:ext uri="{FF2B5EF4-FFF2-40B4-BE49-F238E27FC236}">
                <a16:creationId xmlns:a16="http://schemas.microsoft.com/office/drawing/2014/main" id="{2FF7BB34-96A9-CD62-91F7-09ED4CACB13E}"/>
              </a:ext>
            </a:extLst>
          </p:cNvPr>
          <p:cNvSpPr txBox="1"/>
          <p:nvPr/>
        </p:nvSpPr>
        <p:spPr>
          <a:xfrm rot="21075888">
            <a:off x="5321693" y="4108501"/>
            <a:ext cx="2417328" cy="646331"/>
          </a:xfrm>
          <a:prstGeom prst="rect">
            <a:avLst/>
          </a:prstGeom>
          <a:noFill/>
        </p:spPr>
        <p:txBody>
          <a:bodyPr wrap="none" rtlCol="0">
            <a:spAutoFit/>
          </a:bodyPr>
          <a:lstStyle/>
          <a:p>
            <a:r>
              <a:rPr lang="de-CH" dirty="0"/>
              <a:t>und die angeschlossene</a:t>
            </a:r>
          </a:p>
          <a:p>
            <a:r>
              <a:rPr lang="de-CH" dirty="0" err="1"/>
              <a:t>Pfadiabteilung</a:t>
            </a:r>
            <a:r>
              <a:rPr lang="de-CH" dirty="0"/>
              <a:t> Möhlin</a:t>
            </a:r>
          </a:p>
        </p:txBody>
      </p:sp>
      <p:sp>
        <p:nvSpPr>
          <p:cNvPr id="5" name="Textfeld 4">
            <a:extLst>
              <a:ext uri="{FF2B5EF4-FFF2-40B4-BE49-F238E27FC236}">
                <a16:creationId xmlns:a16="http://schemas.microsoft.com/office/drawing/2014/main" id="{92CD9FFC-39AC-CF54-8D6E-36C242F8F1A1}"/>
              </a:ext>
            </a:extLst>
          </p:cNvPr>
          <p:cNvSpPr txBox="1"/>
          <p:nvPr/>
        </p:nvSpPr>
        <p:spPr>
          <a:xfrm>
            <a:off x="1342267" y="5923839"/>
            <a:ext cx="1412053" cy="369332"/>
          </a:xfrm>
          <a:prstGeom prst="rect">
            <a:avLst/>
          </a:prstGeom>
          <a:noFill/>
        </p:spPr>
        <p:txBody>
          <a:bodyPr wrap="none" rtlCol="0">
            <a:spAutoFit/>
          </a:bodyPr>
          <a:lstStyle/>
          <a:p>
            <a:r>
              <a:rPr lang="de-CH" dirty="0" err="1"/>
              <a:t>Pfadistämme</a:t>
            </a:r>
            <a:endParaRPr lang="de-CH" dirty="0"/>
          </a:p>
        </p:txBody>
      </p:sp>
      <p:sp>
        <p:nvSpPr>
          <p:cNvPr id="6" name="Textfeld 5">
            <a:extLst>
              <a:ext uri="{FF2B5EF4-FFF2-40B4-BE49-F238E27FC236}">
                <a16:creationId xmlns:a16="http://schemas.microsoft.com/office/drawing/2014/main" id="{703614A2-6A5D-C7E9-6B7D-EF4A0D42163E}"/>
              </a:ext>
            </a:extLst>
          </p:cNvPr>
          <p:cNvSpPr txBox="1"/>
          <p:nvPr/>
        </p:nvSpPr>
        <p:spPr>
          <a:xfrm>
            <a:off x="9329385" y="5996170"/>
            <a:ext cx="1445460" cy="369332"/>
          </a:xfrm>
          <a:prstGeom prst="rect">
            <a:avLst/>
          </a:prstGeom>
          <a:noFill/>
        </p:spPr>
        <p:txBody>
          <a:bodyPr wrap="none" rtlCol="0">
            <a:spAutoFit/>
          </a:bodyPr>
          <a:lstStyle/>
          <a:p>
            <a:r>
              <a:rPr lang="de-CH" dirty="0"/>
              <a:t>Wolfsmeuten</a:t>
            </a:r>
          </a:p>
        </p:txBody>
      </p:sp>
      <p:cxnSp>
        <p:nvCxnSpPr>
          <p:cNvPr id="8" name="Gerader Verbinder 7">
            <a:extLst>
              <a:ext uri="{FF2B5EF4-FFF2-40B4-BE49-F238E27FC236}">
                <a16:creationId xmlns:a16="http://schemas.microsoft.com/office/drawing/2014/main" id="{513EE56E-47AA-4C4D-CAB3-FA6AD83A160D}"/>
              </a:ext>
            </a:extLst>
          </p:cNvPr>
          <p:cNvCxnSpPr>
            <a:cxnSpLocks/>
          </p:cNvCxnSpPr>
          <p:nvPr/>
        </p:nvCxnSpPr>
        <p:spPr>
          <a:xfrm>
            <a:off x="8509269" y="3893303"/>
            <a:ext cx="1570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B0EA9788-8DA6-72A2-98D4-447D2FAAA5F0}"/>
              </a:ext>
            </a:extLst>
          </p:cNvPr>
          <p:cNvCxnSpPr>
            <a:cxnSpLocks/>
          </p:cNvCxnSpPr>
          <p:nvPr/>
        </p:nvCxnSpPr>
        <p:spPr>
          <a:xfrm>
            <a:off x="8682698" y="4018781"/>
            <a:ext cx="2578" cy="957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230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7D8BCC6-F2DE-56CC-AE6B-0EDE9F9E168A}"/>
              </a:ext>
            </a:extLst>
          </p:cNvPr>
          <p:cNvSpPr txBox="1"/>
          <p:nvPr/>
        </p:nvSpPr>
        <p:spPr>
          <a:xfrm>
            <a:off x="933450" y="2506028"/>
            <a:ext cx="4203783" cy="2031325"/>
          </a:xfrm>
          <a:prstGeom prst="rect">
            <a:avLst/>
          </a:prstGeom>
          <a:noFill/>
          <a:ln w="38100">
            <a:solidFill>
              <a:srgbClr val="00B050"/>
            </a:solidFill>
          </a:ln>
        </p:spPr>
        <p:txBody>
          <a:bodyPr wrap="square" rtlCol="0">
            <a:spAutoFit/>
          </a:bodyPr>
          <a:lstStyle/>
          <a:p>
            <a:endParaRPr lang="de-CH" dirty="0"/>
          </a:p>
          <a:p>
            <a:r>
              <a:rPr lang="de-CH" dirty="0"/>
              <a:t>1969 – 1971</a:t>
            </a:r>
          </a:p>
          <a:p>
            <a:r>
              <a:rPr lang="de-CH" b="1" dirty="0" err="1"/>
              <a:t>Jungrover</a:t>
            </a:r>
            <a:r>
              <a:rPr lang="de-CH" b="1" dirty="0"/>
              <a:t>-Stufe</a:t>
            </a:r>
            <a:endParaRPr lang="de-CH" dirty="0"/>
          </a:p>
          <a:p>
            <a:endParaRPr lang="de-CH" b="1" dirty="0"/>
          </a:p>
          <a:p>
            <a:endParaRPr lang="de-CH" b="1" dirty="0"/>
          </a:p>
          <a:p>
            <a:endParaRPr lang="de-CH" b="1" dirty="0"/>
          </a:p>
          <a:p>
            <a:endParaRPr lang="de-CH" b="1" dirty="0"/>
          </a:p>
        </p:txBody>
      </p:sp>
      <p:sp>
        <p:nvSpPr>
          <p:cNvPr id="5" name="Textfeld 4">
            <a:extLst>
              <a:ext uri="{FF2B5EF4-FFF2-40B4-BE49-F238E27FC236}">
                <a16:creationId xmlns:a16="http://schemas.microsoft.com/office/drawing/2014/main" id="{7CB9F610-FC31-3775-8C6D-9A33CB9D2EBE}"/>
              </a:ext>
            </a:extLst>
          </p:cNvPr>
          <p:cNvSpPr txBox="1"/>
          <p:nvPr/>
        </p:nvSpPr>
        <p:spPr>
          <a:xfrm>
            <a:off x="5476875" y="2506027"/>
            <a:ext cx="6105525" cy="2031325"/>
          </a:xfrm>
          <a:prstGeom prst="rect">
            <a:avLst/>
          </a:prstGeom>
          <a:noFill/>
          <a:ln w="38100">
            <a:solidFill>
              <a:srgbClr val="FF0000"/>
            </a:solidFill>
          </a:ln>
        </p:spPr>
        <p:txBody>
          <a:bodyPr wrap="square" rtlCol="0">
            <a:spAutoFit/>
          </a:bodyPr>
          <a:lstStyle/>
          <a:p>
            <a:pPr>
              <a:tabLst>
                <a:tab pos="1619250" algn="l"/>
              </a:tabLst>
            </a:pPr>
            <a:endParaRPr lang="de-CH" dirty="0"/>
          </a:p>
          <a:p>
            <a:pPr>
              <a:tabLst>
                <a:tab pos="1619250" algn="l"/>
              </a:tabLst>
            </a:pPr>
            <a:r>
              <a:rPr lang="de-CH" dirty="0"/>
              <a:t>1971 – 2013	mit wechselnden Trupps unter</a:t>
            </a:r>
          </a:p>
          <a:p>
            <a:pPr>
              <a:tabLst>
                <a:tab pos="1619250" algn="l"/>
              </a:tabLst>
            </a:pPr>
            <a:r>
              <a:rPr lang="de-CH" b="1" dirty="0"/>
              <a:t>Raider-Stufe	</a:t>
            </a:r>
            <a:r>
              <a:rPr lang="de-CH" dirty="0"/>
              <a:t>diversen (Fantasie-) Namen</a:t>
            </a:r>
          </a:p>
          <a:p>
            <a:pPr>
              <a:tabLst>
                <a:tab pos="1619250" algn="l"/>
              </a:tabLst>
            </a:pPr>
            <a:r>
              <a:rPr lang="de-CH" dirty="0"/>
              <a:t>                 </a:t>
            </a:r>
          </a:p>
          <a:p>
            <a:pPr>
              <a:tabLst>
                <a:tab pos="1619250" algn="l"/>
              </a:tabLst>
            </a:pPr>
            <a:r>
              <a:rPr lang="de-CH" dirty="0"/>
              <a:t>	darunter: 1979 - 1991           Trupp </a:t>
            </a:r>
            <a:r>
              <a:rPr lang="de-CH" dirty="0" err="1"/>
              <a:t>Hilzenstein</a:t>
            </a:r>
            <a:endParaRPr lang="de-CH" dirty="0"/>
          </a:p>
          <a:p>
            <a:pPr>
              <a:tabLst>
                <a:tab pos="1619250" algn="l"/>
              </a:tabLst>
            </a:pPr>
            <a:endParaRPr lang="de-CH" dirty="0"/>
          </a:p>
          <a:p>
            <a:endParaRPr lang="de-CH" dirty="0"/>
          </a:p>
        </p:txBody>
      </p:sp>
      <p:sp>
        <p:nvSpPr>
          <p:cNvPr id="2" name="Titel 1">
            <a:extLst>
              <a:ext uri="{FF2B5EF4-FFF2-40B4-BE49-F238E27FC236}">
                <a16:creationId xmlns:a16="http://schemas.microsoft.com/office/drawing/2014/main" id="{D5A9899C-D1BE-DACE-C9E2-ACACA6CC0CD2}"/>
              </a:ext>
            </a:extLst>
          </p:cNvPr>
          <p:cNvSpPr>
            <a:spLocks noGrp="1"/>
          </p:cNvSpPr>
          <p:nvPr>
            <p:ph type="title"/>
          </p:nvPr>
        </p:nvSpPr>
        <p:spPr/>
        <p:txBody>
          <a:bodyPr>
            <a:normAutofit/>
          </a:bodyPr>
          <a:lstStyle/>
          <a:p>
            <a:r>
              <a:rPr lang="de-CH" sz="2800" dirty="0">
                <a:latin typeface="+mn-lt"/>
              </a:rPr>
              <a:t>1969</a:t>
            </a:r>
            <a:br>
              <a:rPr lang="de-CH" sz="2800" dirty="0">
                <a:latin typeface="+mn-lt"/>
              </a:rPr>
            </a:br>
            <a:r>
              <a:rPr lang="de-CH" sz="2800" dirty="0">
                <a:latin typeface="+mn-lt"/>
              </a:rPr>
              <a:t>Eine neue dritte Stufe wird im Rheinbund eingeführt – die </a:t>
            </a:r>
            <a:r>
              <a:rPr lang="de-CH" sz="2800" dirty="0" err="1">
                <a:latin typeface="+mn-lt"/>
              </a:rPr>
              <a:t>Jungrover</a:t>
            </a:r>
            <a:endParaRPr lang="de-CH" sz="2800" dirty="0">
              <a:latin typeface="+mn-lt"/>
            </a:endParaRPr>
          </a:p>
        </p:txBody>
      </p:sp>
      <p:sp>
        <p:nvSpPr>
          <p:cNvPr id="6" name="Textfeld 5">
            <a:extLst>
              <a:ext uri="{FF2B5EF4-FFF2-40B4-BE49-F238E27FC236}">
                <a16:creationId xmlns:a16="http://schemas.microsoft.com/office/drawing/2014/main" id="{22FBB302-AA6A-91F4-3261-A70C5A295835}"/>
              </a:ext>
            </a:extLst>
          </p:cNvPr>
          <p:cNvSpPr txBox="1"/>
          <p:nvPr/>
        </p:nvSpPr>
        <p:spPr>
          <a:xfrm>
            <a:off x="933450" y="4832917"/>
            <a:ext cx="4219575" cy="1754326"/>
          </a:xfrm>
          <a:prstGeom prst="rect">
            <a:avLst/>
          </a:prstGeom>
          <a:noFill/>
          <a:ln w="38100">
            <a:solidFill>
              <a:srgbClr val="0070C0"/>
            </a:solidFill>
          </a:ln>
        </p:spPr>
        <p:txBody>
          <a:bodyPr wrap="square" rtlCol="0">
            <a:spAutoFit/>
          </a:bodyPr>
          <a:lstStyle/>
          <a:p>
            <a:endParaRPr lang="de-CH" dirty="0"/>
          </a:p>
          <a:p>
            <a:r>
              <a:rPr lang="de-CH" dirty="0"/>
              <a:t>Neugründung 2023:</a:t>
            </a:r>
          </a:p>
          <a:p>
            <a:r>
              <a:rPr lang="de-CH" b="1" dirty="0"/>
              <a:t>Pio-Stufe</a:t>
            </a:r>
            <a:r>
              <a:rPr lang="de-CH" dirty="0"/>
              <a:t> </a:t>
            </a:r>
            <a:r>
              <a:rPr lang="de-CH" dirty="0" err="1"/>
              <a:t>Hilzenstein</a:t>
            </a:r>
            <a:endParaRPr lang="de-CH" dirty="0"/>
          </a:p>
          <a:p>
            <a:endParaRPr lang="de-CH" dirty="0"/>
          </a:p>
          <a:p>
            <a:endParaRPr lang="de-CH" dirty="0"/>
          </a:p>
          <a:p>
            <a:endParaRPr lang="de-CH" dirty="0"/>
          </a:p>
        </p:txBody>
      </p:sp>
      <p:pic>
        <p:nvPicPr>
          <p:cNvPr id="8" name="Grafik 7">
            <a:extLst>
              <a:ext uri="{FF2B5EF4-FFF2-40B4-BE49-F238E27FC236}">
                <a16:creationId xmlns:a16="http://schemas.microsoft.com/office/drawing/2014/main" id="{58FF68A8-F1D8-1533-9F6A-4E6E1316E409}"/>
              </a:ext>
            </a:extLst>
          </p:cNvPr>
          <p:cNvPicPr>
            <a:picLocks noChangeAspect="1"/>
          </p:cNvPicPr>
          <p:nvPr/>
        </p:nvPicPr>
        <p:blipFill>
          <a:blip r:embed="rId2"/>
          <a:stretch>
            <a:fillRect/>
          </a:stretch>
        </p:blipFill>
        <p:spPr>
          <a:xfrm>
            <a:off x="3546746" y="2697298"/>
            <a:ext cx="1148050" cy="1308777"/>
          </a:xfrm>
          <a:prstGeom prst="rect">
            <a:avLst/>
          </a:prstGeom>
        </p:spPr>
      </p:pic>
      <p:pic>
        <p:nvPicPr>
          <p:cNvPr id="12" name="Grafik 11">
            <a:extLst>
              <a:ext uri="{FF2B5EF4-FFF2-40B4-BE49-F238E27FC236}">
                <a16:creationId xmlns:a16="http://schemas.microsoft.com/office/drawing/2014/main" id="{EB2AE335-A6B1-B53E-3350-71D6DE013443}"/>
              </a:ext>
            </a:extLst>
          </p:cNvPr>
          <p:cNvPicPr>
            <a:picLocks noChangeAspect="1"/>
          </p:cNvPicPr>
          <p:nvPr/>
        </p:nvPicPr>
        <p:blipFill>
          <a:blip r:embed="rId3"/>
          <a:stretch>
            <a:fillRect/>
          </a:stretch>
        </p:blipFill>
        <p:spPr>
          <a:xfrm>
            <a:off x="3587928" y="5065439"/>
            <a:ext cx="1106868" cy="1237492"/>
          </a:xfrm>
          <a:prstGeom prst="rect">
            <a:avLst/>
          </a:prstGeom>
        </p:spPr>
      </p:pic>
      <p:sp>
        <p:nvSpPr>
          <p:cNvPr id="13" name="Textfeld 12">
            <a:extLst>
              <a:ext uri="{FF2B5EF4-FFF2-40B4-BE49-F238E27FC236}">
                <a16:creationId xmlns:a16="http://schemas.microsoft.com/office/drawing/2014/main" id="{8712B853-E2E6-FC82-BF08-EF599EB77328}"/>
              </a:ext>
            </a:extLst>
          </p:cNvPr>
          <p:cNvSpPr txBox="1"/>
          <p:nvPr/>
        </p:nvSpPr>
        <p:spPr>
          <a:xfrm flipH="1">
            <a:off x="3210018" y="3870266"/>
            <a:ext cx="1821505" cy="584775"/>
          </a:xfrm>
          <a:prstGeom prst="rect">
            <a:avLst/>
          </a:prstGeom>
          <a:noFill/>
        </p:spPr>
        <p:txBody>
          <a:bodyPr wrap="square" rtlCol="0">
            <a:spAutoFit/>
          </a:bodyPr>
          <a:lstStyle/>
          <a:p>
            <a:pPr algn="ctr"/>
            <a:r>
              <a:rPr lang="de-CH" sz="1600" dirty="0" err="1"/>
              <a:t>Jungrover</a:t>
            </a:r>
            <a:r>
              <a:rPr lang="de-CH" sz="1600" dirty="0"/>
              <a:t>-Harst</a:t>
            </a:r>
          </a:p>
          <a:p>
            <a:pPr algn="ctr"/>
            <a:r>
              <a:rPr lang="de-CH" sz="1600" dirty="0"/>
              <a:t>Thierstein</a:t>
            </a:r>
          </a:p>
        </p:txBody>
      </p:sp>
      <p:sp>
        <p:nvSpPr>
          <p:cNvPr id="14" name="Textfeld 13">
            <a:extLst>
              <a:ext uri="{FF2B5EF4-FFF2-40B4-BE49-F238E27FC236}">
                <a16:creationId xmlns:a16="http://schemas.microsoft.com/office/drawing/2014/main" id="{BF5C0A90-1F88-DD8C-21A3-63671A32AE93}"/>
              </a:ext>
            </a:extLst>
          </p:cNvPr>
          <p:cNvSpPr txBox="1"/>
          <p:nvPr/>
        </p:nvSpPr>
        <p:spPr>
          <a:xfrm>
            <a:off x="3315854" y="1606899"/>
            <a:ext cx="5430397" cy="461665"/>
          </a:xfrm>
          <a:prstGeom prst="rect">
            <a:avLst/>
          </a:prstGeom>
          <a:noFill/>
          <a:ln>
            <a:solidFill>
              <a:schemeClr val="tx1"/>
            </a:solidFill>
          </a:ln>
        </p:spPr>
        <p:txBody>
          <a:bodyPr wrap="none" rtlCol="0">
            <a:spAutoFit/>
          </a:bodyPr>
          <a:lstStyle/>
          <a:p>
            <a:r>
              <a:rPr lang="de-CH" sz="2400" dirty="0"/>
              <a:t>für ältere Pfadis von 14/15 – 17/18 Jahren</a:t>
            </a:r>
          </a:p>
        </p:txBody>
      </p:sp>
      <p:sp>
        <p:nvSpPr>
          <p:cNvPr id="16" name="Textfeld 15">
            <a:extLst>
              <a:ext uri="{FF2B5EF4-FFF2-40B4-BE49-F238E27FC236}">
                <a16:creationId xmlns:a16="http://schemas.microsoft.com/office/drawing/2014/main" id="{9A0357A3-0B95-0844-137C-632CDB7416D3}"/>
              </a:ext>
            </a:extLst>
          </p:cNvPr>
          <p:cNvSpPr txBox="1"/>
          <p:nvPr/>
        </p:nvSpPr>
        <p:spPr>
          <a:xfrm>
            <a:off x="3600714" y="6154321"/>
            <a:ext cx="1094082" cy="338554"/>
          </a:xfrm>
          <a:prstGeom prst="rect">
            <a:avLst/>
          </a:prstGeom>
          <a:noFill/>
        </p:spPr>
        <p:txBody>
          <a:bodyPr wrap="none" rtlCol="0">
            <a:spAutoFit/>
          </a:bodyPr>
          <a:lstStyle/>
          <a:p>
            <a:r>
              <a:rPr lang="de-CH" sz="1600" dirty="0" err="1"/>
              <a:t>Hilzenstein</a:t>
            </a:r>
            <a:endParaRPr lang="de-CH" sz="1600" dirty="0"/>
          </a:p>
        </p:txBody>
      </p:sp>
      <p:pic>
        <p:nvPicPr>
          <p:cNvPr id="17" name="Grafik 16">
            <a:extLst>
              <a:ext uri="{FF2B5EF4-FFF2-40B4-BE49-F238E27FC236}">
                <a16:creationId xmlns:a16="http://schemas.microsoft.com/office/drawing/2014/main" id="{8F1BFE06-360E-64AE-3F87-25E838FBF4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47494" y="3605591"/>
            <a:ext cx="412165" cy="460806"/>
          </a:xfrm>
          <a:prstGeom prst="rect">
            <a:avLst/>
          </a:prstGeom>
        </p:spPr>
      </p:pic>
      <p:sp>
        <p:nvSpPr>
          <p:cNvPr id="18" name="Textfeld 17">
            <a:extLst>
              <a:ext uri="{FF2B5EF4-FFF2-40B4-BE49-F238E27FC236}">
                <a16:creationId xmlns:a16="http://schemas.microsoft.com/office/drawing/2014/main" id="{E4ABB5FD-BC80-6D2B-617C-AB5C49097BE4}"/>
              </a:ext>
            </a:extLst>
          </p:cNvPr>
          <p:cNvSpPr txBox="1"/>
          <p:nvPr/>
        </p:nvSpPr>
        <p:spPr>
          <a:xfrm rot="633296">
            <a:off x="7537481" y="4621571"/>
            <a:ext cx="3400931" cy="923330"/>
          </a:xfrm>
          <a:prstGeom prst="rect">
            <a:avLst/>
          </a:prstGeom>
          <a:solidFill>
            <a:schemeClr val="bg1"/>
          </a:solidFill>
          <a:ln>
            <a:solidFill>
              <a:schemeClr val="tx1"/>
            </a:solidFill>
          </a:ln>
        </p:spPr>
        <p:txBody>
          <a:bodyPr wrap="none" rtlCol="0">
            <a:spAutoFit/>
          </a:bodyPr>
          <a:lstStyle/>
          <a:p>
            <a:r>
              <a:rPr lang="de-CH" dirty="0"/>
              <a:t>Ab 1971 sind erstmals auch</a:t>
            </a:r>
          </a:p>
          <a:p>
            <a:r>
              <a:rPr lang="de-CH" dirty="0"/>
              <a:t>Frauen als Mitglieder der </a:t>
            </a:r>
          </a:p>
          <a:p>
            <a:r>
              <a:rPr lang="de-CH" dirty="0"/>
              <a:t>Raider- und Roverstufe zugelassen</a:t>
            </a:r>
          </a:p>
        </p:txBody>
      </p:sp>
    </p:spTree>
    <p:extLst>
      <p:ext uri="{BB962C8B-B14F-4D97-AF65-F5344CB8AC3E}">
        <p14:creationId xmlns:p14="http://schemas.microsoft.com/office/powerpoint/2010/main" val="771395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D4DF1-1DEE-6993-80D4-DE26C8E62B4D}"/>
              </a:ext>
            </a:extLst>
          </p:cNvPr>
          <p:cNvSpPr>
            <a:spLocks noGrp="1"/>
          </p:cNvSpPr>
          <p:nvPr>
            <p:ph type="title"/>
          </p:nvPr>
        </p:nvSpPr>
        <p:spPr>
          <a:xfrm>
            <a:off x="838200" y="365125"/>
            <a:ext cx="4101554" cy="1325563"/>
          </a:xfrm>
        </p:spPr>
        <p:txBody>
          <a:bodyPr>
            <a:normAutofit/>
          </a:bodyPr>
          <a:lstStyle/>
          <a:p>
            <a:r>
              <a:rPr lang="de-CH" sz="2800" dirty="0">
                <a:latin typeface="+mn-lt"/>
              </a:rPr>
              <a:t>Homberger Sommerlager</a:t>
            </a:r>
            <a:br>
              <a:rPr lang="de-CH" sz="2800" dirty="0">
                <a:latin typeface="+mn-lt"/>
              </a:rPr>
            </a:br>
            <a:r>
              <a:rPr lang="de-CH" sz="2800" dirty="0">
                <a:latin typeface="+mn-lt"/>
              </a:rPr>
              <a:t>1972 in </a:t>
            </a:r>
            <a:r>
              <a:rPr lang="de-CH" sz="2800" dirty="0" err="1">
                <a:latin typeface="+mn-lt"/>
              </a:rPr>
              <a:t>Alvaneu</a:t>
            </a:r>
            <a:r>
              <a:rPr lang="de-CH" sz="2800" dirty="0">
                <a:latin typeface="+mn-lt"/>
              </a:rPr>
              <a:t> (GR)</a:t>
            </a:r>
            <a:br>
              <a:rPr lang="de-CH" sz="2800" dirty="0">
                <a:latin typeface="+mn-lt"/>
              </a:rPr>
            </a:br>
            <a:r>
              <a:rPr lang="de-CH" sz="2800" dirty="0">
                <a:latin typeface="+mn-lt"/>
              </a:rPr>
              <a:t>1973 in Brienz (BE)</a:t>
            </a:r>
          </a:p>
        </p:txBody>
      </p:sp>
      <p:pic>
        <p:nvPicPr>
          <p:cNvPr id="4" name="Grafik 3">
            <a:extLst>
              <a:ext uri="{FF2B5EF4-FFF2-40B4-BE49-F238E27FC236}">
                <a16:creationId xmlns:a16="http://schemas.microsoft.com/office/drawing/2014/main" id="{39FD67A9-88DF-77C4-F2EF-186C3AC350D5}"/>
              </a:ext>
            </a:extLst>
          </p:cNvPr>
          <p:cNvPicPr>
            <a:picLocks noChangeAspect="1"/>
          </p:cNvPicPr>
          <p:nvPr/>
        </p:nvPicPr>
        <p:blipFill>
          <a:blip r:embed="rId2"/>
          <a:stretch>
            <a:fillRect/>
          </a:stretch>
        </p:blipFill>
        <p:spPr>
          <a:xfrm>
            <a:off x="976744" y="1690688"/>
            <a:ext cx="5392091" cy="4802187"/>
          </a:xfrm>
          <a:prstGeom prst="rect">
            <a:avLst/>
          </a:prstGeom>
        </p:spPr>
      </p:pic>
      <p:pic>
        <p:nvPicPr>
          <p:cNvPr id="6" name="Grafik 5">
            <a:extLst>
              <a:ext uri="{FF2B5EF4-FFF2-40B4-BE49-F238E27FC236}">
                <a16:creationId xmlns:a16="http://schemas.microsoft.com/office/drawing/2014/main" id="{34FB33A3-B230-AE4B-12EE-BD8BE9AAC37C}"/>
              </a:ext>
            </a:extLst>
          </p:cNvPr>
          <p:cNvPicPr>
            <a:picLocks noChangeAspect="1"/>
          </p:cNvPicPr>
          <p:nvPr/>
        </p:nvPicPr>
        <p:blipFill>
          <a:blip r:embed="rId3"/>
          <a:stretch>
            <a:fillRect/>
          </a:stretch>
        </p:blipFill>
        <p:spPr>
          <a:xfrm>
            <a:off x="6904067" y="473869"/>
            <a:ext cx="4599792" cy="2976336"/>
          </a:xfrm>
          <a:prstGeom prst="rect">
            <a:avLst/>
          </a:prstGeom>
        </p:spPr>
      </p:pic>
      <p:pic>
        <p:nvPicPr>
          <p:cNvPr id="8" name="Grafik 7">
            <a:extLst>
              <a:ext uri="{FF2B5EF4-FFF2-40B4-BE49-F238E27FC236}">
                <a16:creationId xmlns:a16="http://schemas.microsoft.com/office/drawing/2014/main" id="{9B560B41-E25D-2E75-C77B-B99A0A37D584}"/>
              </a:ext>
            </a:extLst>
          </p:cNvPr>
          <p:cNvPicPr>
            <a:picLocks noChangeAspect="1"/>
          </p:cNvPicPr>
          <p:nvPr/>
        </p:nvPicPr>
        <p:blipFill>
          <a:blip r:embed="rId4"/>
          <a:stretch>
            <a:fillRect/>
          </a:stretch>
        </p:blipFill>
        <p:spPr>
          <a:xfrm>
            <a:off x="6904066" y="3548403"/>
            <a:ext cx="4599792" cy="2953551"/>
          </a:xfrm>
          <a:prstGeom prst="rect">
            <a:avLst/>
          </a:prstGeom>
        </p:spPr>
      </p:pic>
    </p:spTree>
    <p:extLst>
      <p:ext uri="{BB962C8B-B14F-4D97-AF65-F5344CB8AC3E}">
        <p14:creationId xmlns:p14="http://schemas.microsoft.com/office/powerpoint/2010/main" val="2249082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9F640-F9DE-DD0C-4330-98E0A292B2F0}"/>
              </a:ext>
            </a:extLst>
          </p:cNvPr>
          <p:cNvSpPr>
            <a:spLocks noGrp="1"/>
          </p:cNvSpPr>
          <p:nvPr>
            <p:ph type="title"/>
          </p:nvPr>
        </p:nvSpPr>
        <p:spPr>
          <a:xfrm>
            <a:off x="838200" y="365125"/>
            <a:ext cx="9469582" cy="1264643"/>
          </a:xfrm>
        </p:spPr>
        <p:txBody>
          <a:bodyPr>
            <a:normAutofit/>
          </a:bodyPr>
          <a:lstStyle/>
          <a:p>
            <a:r>
              <a:rPr lang="de-CH" sz="2800" dirty="0">
                <a:latin typeface="+mn-lt"/>
              </a:rPr>
              <a:t>1973</a:t>
            </a:r>
            <a:br>
              <a:rPr lang="de-CH" sz="2800" dirty="0">
                <a:latin typeface="+mn-lt"/>
              </a:rPr>
            </a:br>
            <a:r>
              <a:rPr lang="de-CH" sz="2800" dirty="0">
                <a:latin typeface="+mn-lt"/>
              </a:rPr>
              <a:t>Flugzeugabsturz in Hochwald in der Nähe des Rheinbundhauses </a:t>
            </a:r>
          </a:p>
        </p:txBody>
      </p:sp>
      <p:pic>
        <p:nvPicPr>
          <p:cNvPr id="6" name="Grafik 5">
            <a:extLst>
              <a:ext uri="{FF2B5EF4-FFF2-40B4-BE49-F238E27FC236}">
                <a16:creationId xmlns:a16="http://schemas.microsoft.com/office/drawing/2014/main" id="{FBFA4E5E-4900-23CF-92F5-5A6F9B6A53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1603" y="1439695"/>
            <a:ext cx="3882163" cy="2390775"/>
          </a:xfrm>
          <a:prstGeom prst="rect">
            <a:avLst/>
          </a:prstGeom>
        </p:spPr>
      </p:pic>
      <p:pic>
        <p:nvPicPr>
          <p:cNvPr id="5" name="Grafik 4">
            <a:extLst>
              <a:ext uri="{FF2B5EF4-FFF2-40B4-BE49-F238E27FC236}">
                <a16:creationId xmlns:a16="http://schemas.microsoft.com/office/drawing/2014/main" id="{4ED8D14A-C937-A6A4-FAFE-FFB700588FB8}"/>
              </a:ext>
            </a:extLst>
          </p:cNvPr>
          <p:cNvPicPr>
            <a:picLocks noChangeAspect="1"/>
          </p:cNvPicPr>
          <p:nvPr/>
        </p:nvPicPr>
        <p:blipFill>
          <a:blip r:embed="rId3"/>
          <a:stretch>
            <a:fillRect/>
          </a:stretch>
        </p:blipFill>
        <p:spPr>
          <a:xfrm>
            <a:off x="936914" y="2456871"/>
            <a:ext cx="6464596" cy="4036004"/>
          </a:xfrm>
          <a:prstGeom prst="rect">
            <a:avLst/>
          </a:prstGeom>
        </p:spPr>
      </p:pic>
      <p:sp>
        <p:nvSpPr>
          <p:cNvPr id="3" name="Textfeld 2">
            <a:extLst>
              <a:ext uri="{FF2B5EF4-FFF2-40B4-BE49-F238E27FC236}">
                <a16:creationId xmlns:a16="http://schemas.microsoft.com/office/drawing/2014/main" id="{C7BECAA1-76BC-3FB5-5ADB-ABBD45072A12}"/>
              </a:ext>
            </a:extLst>
          </p:cNvPr>
          <p:cNvSpPr txBox="1"/>
          <p:nvPr/>
        </p:nvSpPr>
        <p:spPr>
          <a:xfrm>
            <a:off x="838200" y="1474268"/>
            <a:ext cx="5408469" cy="707886"/>
          </a:xfrm>
          <a:prstGeom prst="rect">
            <a:avLst/>
          </a:prstGeom>
          <a:noFill/>
        </p:spPr>
        <p:txBody>
          <a:bodyPr wrap="square" rtlCol="0">
            <a:spAutoFit/>
          </a:bodyPr>
          <a:lstStyle/>
          <a:p>
            <a:r>
              <a:rPr lang="de-CH" sz="2000" dirty="0"/>
              <a:t>Die Teilnehmer des </a:t>
            </a:r>
            <a:r>
              <a:rPr lang="de-CH" sz="2000" dirty="0" err="1"/>
              <a:t>Vennerlagers</a:t>
            </a:r>
            <a:r>
              <a:rPr lang="de-CH" sz="2000" dirty="0"/>
              <a:t> leisten Hilfe</a:t>
            </a:r>
          </a:p>
          <a:p>
            <a:r>
              <a:rPr lang="de-CH" sz="2000" dirty="0"/>
              <a:t>und bringen die Überlebenden ins Rheinbundhaus</a:t>
            </a:r>
          </a:p>
        </p:txBody>
      </p:sp>
      <p:pic>
        <p:nvPicPr>
          <p:cNvPr id="7" name="Grafik 6">
            <a:extLst>
              <a:ext uri="{FF2B5EF4-FFF2-40B4-BE49-F238E27FC236}">
                <a16:creationId xmlns:a16="http://schemas.microsoft.com/office/drawing/2014/main" id="{41D7562C-4512-657E-1EB1-2A472DC9F4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1603" y="4067746"/>
            <a:ext cx="3882163" cy="2425129"/>
          </a:xfrm>
          <a:prstGeom prst="rect">
            <a:avLst/>
          </a:prstGeom>
        </p:spPr>
      </p:pic>
    </p:spTree>
    <p:extLst>
      <p:ext uri="{BB962C8B-B14F-4D97-AF65-F5344CB8AC3E}">
        <p14:creationId xmlns:p14="http://schemas.microsoft.com/office/powerpoint/2010/main" val="2527482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A1C21-002B-FAA1-9AA9-3D4386B420F5}"/>
              </a:ext>
            </a:extLst>
          </p:cNvPr>
          <p:cNvSpPr>
            <a:spLocks noGrp="1"/>
          </p:cNvSpPr>
          <p:nvPr>
            <p:ph type="title"/>
          </p:nvPr>
        </p:nvSpPr>
        <p:spPr>
          <a:xfrm>
            <a:off x="5648612" y="451427"/>
            <a:ext cx="4206587" cy="1325563"/>
          </a:xfrm>
        </p:spPr>
        <p:txBody>
          <a:bodyPr>
            <a:normAutofit/>
          </a:bodyPr>
          <a:lstStyle/>
          <a:p>
            <a:r>
              <a:rPr lang="de-CH" sz="2800" dirty="0">
                <a:latin typeface="+mn-lt"/>
              </a:rPr>
              <a:t>1916</a:t>
            </a:r>
            <a:br>
              <a:rPr lang="de-CH" sz="2800" dirty="0">
                <a:latin typeface="+mn-lt"/>
              </a:rPr>
            </a:br>
            <a:r>
              <a:rPr lang="de-CH" sz="2800" dirty="0">
                <a:latin typeface="+mn-lt"/>
              </a:rPr>
              <a:t>Die erste Waldweihnacht im Rheinbund wird gefeiert</a:t>
            </a:r>
          </a:p>
        </p:txBody>
      </p:sp>
      <p:sp>
        <p:nvSpPr>
          <p:cNvPr id="3" name="Titel 1">
            <a:extLst>
              <a:ext uri="{FF2B5EF4-FFF2-40B4-BE49-F238E27FC236}">
                <a16:creationId xmlns:a16="http://schemas.microsoft.com/office/drawing/2014/main" id="{D4B15C8C-B7C5-4943-CA54-882E55C0AE7C}"/>
              </a:ext>
            </a:extLst>
          </p:cNvPr>
          <p:cNvSpPr txBox="1">
            <a:spLocks/>
          </p:cNvSpPr>
          <p:nvPr/>
        </p:nvSpPr>
        <p:spPr>
          <a:xfrm>
            <a:off x="738259" y="451427"/>
            <a:ext cx="391852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900" dirty="0">
                <a:latin typeface="+mn-lt"/>
              </a:rPr>
              <a:t>1914</a:t>
            </a:r>
            <a:br>
              <a:rPr lang="de-CH" sz="2800" dirty="0">
                <a:latin typeface="+mn-lt"/>
              </a:rPr>
            </a:br>
            <a:r>
              <a:rPr lang="de-CH" sz="2900" dirty="0">
                <a:latin typeface="+mn-lt"/>
              </a:rPr>
              <a:t>Erste Pfingstwanderung (Vorläufer des </a:t>
            </a:r>
            <a:r>
              <a:rPr lang="de-CH" sz="2900" dirty="0" err="1">
                <a:latin typeface="+mn-lt"/>
              </a:rPr>
              <a:t>Pfila</a:t>
            </a:r>
            <a:r>
              <a:rPr lang="de-CH" sz="2900" dirty="0">
                <a:latin typeface="+mn-lt"/>
              </a:rPr>
              <a:t>)</a:t>
            </a:r>
          </a:p>
        </p:txBody>
      </p:sp>
      <p:pic>
        <p:nvPicPr>
          <p:cNvPr id="13" name="Grafik 12">
            <a:extLst>
              <a:ext uri="{FF2B5EF4-FFF2-40B4-BE49-F238E27FC236}">
                <a16:creationId xmlns:a16="http://schemas.microsoft.com/office/drawing/2014/main" id="{3698E74E-2B1F-5ABA-B9E7-0F7F975CF78D}"/>
              </a:ext>
            </a:extLst>
          </p:cNvPr>
          <p:cNvPicPr>
            <a:picLocks noChangeAspect="1"/>
          </p:cNvPicPr>
          <p:nvPr/>
        </p:nvPicPr>
        <p:blipFill>
          <a:blip r:embed="rId2"/>
          <a:stretch>
            <a:fillRect/>
          </a:stretch>
        </p:blipFill>
        <p:spPr>
          <a:xfrm>
            <a:off x="839859" y="2010496"/>
            <a:ext cx="4396077" cy="4396077"/>
          </a:xfrm>
          <a:prstGeom prst="rect">
            <a:avLst/>
          </a:prstGeom>
        </p:spPr>
      </p:pic>
      <p:pic>
        <p:nvPicPr>
          <p:cNvPr id="5" name="Grafik 4">
            <a:extLst>
              <a:ext uri="{FF2B5EF4-FFF2-40B4-BE49-F238E27FC236}">
                <a16:creationId xmlns:a16="http://schemas.microsoft.com/office/drawing/2014/main" id="{BB698A59-DADF-D826-630E-3A3AA335D2A4}"/>
              </a:ext>
            </a:extLst>
          </p:cNvPr>
          <p:cNvPicPr>
            <a:picLocks noChangeAspect="1"/>
          </p:cNvPicPr>
          <p:nvPr/>
        </p:nvPicPr>
        <p:blipFill>
          <a:blip r:embed="rId3"/>
          <a:stretch>
            <a:fillRect/>
          </a:stretch>
        </p:blipFill>
        <p:spPr>
          <a:xfrm>
            <a:off x="5731741" y="2010496"/>
            <a:ext cx="6075972" cy="3793332"/>
          </a:xfrm>
          <a:prstGeom prst="rect">
            <a:avLst/>
          </a:prstGeom>
        </p:spPr>
      </p:pic>
    </p:spTree>
    <p:extLst>
      <p:ext uri="{BB962C8B-B14F-4D97-AF65-F5344CB8AC3E}">
        <p14:creationId xmlns:p14="http://schemas.microsoft.com/office/powerpoint/2010/main" val="2784782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A4396-CA7B-E00E-A1E2-A6595C50CD28}"/>
              </a:ext>
            </a:extLst>
          </p:cNvPr>
          <p:cNvSpPr>
            <a:spLocks noGrp="1"/>
          </p:cNvSpPr>
          <p:nvPr>
            <p:ph type="title"/>
          </p:nvPr>
        </p:nvSpPr>
        <p:spPr/>
        <p:txBody>
          <a:bodyPr/>
          <a:lstStyle/>
          <a:p>
            <a:pPr algn="ctr"/>
            <a:r>
              <a:rPr lang="de-CH" b="1" dirty="0"/>
              <a:t>Die Jahre 1974 - 1984</a:t>
            </a:r>
          </a:p>
        </p:txBody>
      </p:sp>
      <p:sp>
        <p:nvSpPr>
          <p:cNvPr id="3" name="Textfeld 2">
            <a:extLst>
              <a:ext uri="{FF2B5EF4-FFF2-40B4-BE49-F238E27FC236}">
                <a16:creationId xmlns:a16="http://schemas.microsoft.com/office/drawing/2014/main" id="{9F4BBAA4-AD3B-0C72-5800-40E75A6D1307}"/>
              </a:ext>
            </a:extLst>
          </p:cNvPr>
          <p:cNvSpPr txBox="1"/>
          <p:nvPr/>
        </p:nvSpPr>
        <p:spPr>
          <a:xfrm>
            <a:off x="425739" y="1577069"/>
            <a:ext cx="11208518" cy="1077218"/>
          </a:xfrm>
          <a:prstGeom prst="rect">
            <a:avLst/>
          </a:prstGeom>
          <a:noFill/>
        </p:spPr>
        <p:txBody>
          <a:bodyPr wrap="none" rtlCol="0">
            <a:spAutoFit/>
          </a:bodyPr>
          <a:lstStyle/>
          <a:p>
            <a:pPr algn="ctr"/>
            <a:r>
              <a:rPr lang="de-CH" sz="3200" dirty="0"/>
              <a:t>Turbulente Jahre und die Frage nach Pfadi heute -</a:t>
            </a:r>
          </a:p>
          <a:p>
            <a:pPr algn="ctr"/>
            <a:r>
              <a:rPr lang="de-CH" sz="3200" dirty="0"/>
              <a:t> die jungen Leiter der Nach-68er-Generation stellen alles in Frage</a:t>
            </a:r>
          </a:p>
        </p:txBody>
      </p:sp>
      <p:pic>
        <p:nvPicPr>
          <p:cNvPr id="5" name="Grafik 4">
            <a:extLst>
              <a:ext uri="{FF2B5EF4-FFF2-40B4-BE49-F238E27FC236}">
                <a16:creationId xmlns:a16="http://schemas.microsoft.com/office/drawing/2014/main" id="{67FC4645-D2AA-006B-3E5B-6E724552EF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016251"/>
            <a:ext cx="3593278" cy="3253220"/>
          </a:xfrm>
          <a:prstGeom prst="rect">
            <a:avLst/>
          </a:prstGeom>
        </p:spPr>
      </p:pic>
      <p:cxnSp>
        <p:nvCxnSpPr>
          <p:cNvPr id="7" name="Gerader Verbinder 6">
            <a:extLst>
              <a:ext uri="{FF2B5EF4-FFF2-40B4-BE49-F238E27FC236}">
                <a16:creationId xmlns:a16="http://schemas.microsoft.com/office/drawing/2014/main" id="{86851FD4-A900-F77B-692B-06CC14F97F24}"/>
              </a:ext>
            </a:extLst>
          </p:cNvPr>
          <p:cNvCxnSpPr>
            <a:cxnSpLocks/>
          </p:cNvCxnSpPr>
          <p:nvPr/>
        </p:nvCxnSpPr>
        <p:spPr>
          <a:xfrm>
            <a:off x="1304925" y="3362325"/>
            <a:ext cx="2571750" cy="256222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67730283-1343-9431-037A-2E7E8FA33244}"/>
              </a:ext>
            </a:extLst>
          </p:cNvPr>
          <p:cNvCxnSpPr>
            <a:cxnSpLocks/>
          </p:cNvCxnSpPr>
          <p:nvPr/>
        </p:nvCxnSpPr>
        <p:spPr>
          <a:xfrm flipH="1">
            <a:off x="1304925" y="3362325"/>
            <a:ext cx="2752725" cy="256222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224E3EB3-557C-E644-9363-3B74F7ECD9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108" y="3023467"/>
            <a:ext cx="3510845" cy="3124920"/>
          </a:xfrm>
          <a:prstGeom prst="rect">
            <a:avLst/>
          </a:prstGeom>
        </p:spPr>
      </p:pic>
      <p:cxnSp>
        <p:nvCxnSpPr>
          <p:cNvPr id="11" name="Gerader Verbinder 10">
            <a:extLst>
              <a:ext uri="{FF2B5EF4-FFF2-40B4-BE49-F238E27FC236}">
                <a16:creationId xmlns:a16="http://schemas.microsoft.com/office/drawing/2014/main" id="{31ADCBB4-4C4A-B7F0-2ECE-6BD7ACEEE8DD}"/>
              </a:ext>
            </a:extLst>
          </p:cNvPr>
          <p:cNvCxnSpPr>
            <a:cxnSpLocks/>
          </p:cNvCxnSpPr>
          <p:nvPr/>
        </p:nvCxnSpPr>
        <p:spPr>
          <a:xfrm flipH="1">
            <a:off x="5248275" y="3362325"/>
            <a:ext cx="2512249" cy="244792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26EC6CBE-092F-2576-DD34-BBD2B1C795A0}"/>
              </a:ext>
            </a:extLst>
          </p:cNvPr>
          <p:cNvCxnSpPr>
            <a:cxnSpLocks/>
          </p:cNvCxnSpPr>
          <p:nvPr/>
        </p:nvCxnSpPr>
        <p:spPr>
          <a:xfrm>
            <a:off x="5248275" y="3362325"/>
            <a:ext cx="2512249" cy="244792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Grafik 15">
            <a:extLst>
              <a:ext uri="{FF2B5EF4-FFF2-40B4-BE49-F238E27FC236}">
                <a16:creationId xmlns:a16="http://schemas.microsoft.com/office/drawing/2014/main" id="{42C03D0E-DF74-9101-2292-7A252D90E8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8416" y="3454833"/>
            <a:ext cx="2776537" cy="2262187"/>
          </a:xfrm>
          <a:prstGeom prst="rect">
            <a:avLst/>
          </a:prstGeom>
        </p:spPr>
      </p:pic>
      <p:cxnSp>
        <p:nvCxnSpPr>
          <p:cNvPr id="17" name="Gerader Verbinder 16">
            <a:extLst>
              <a:ext uri="{FF2B5EF4-FFF2-40B4-BE49-F238E27FC236}">
                <a16:creationId xmlns:a16="http://schemas.microsoft.com/office/drawing/2014/main" id="{9EFF4676-A511-C574-508F-D1340D7B29AF}"/>
              </a:ext>
            </a:extLst>
          </p:cNvPr>
          <p:cNvCxnSpPr>
            <a:cxnSpLocks/>
          </p:cNvCxnSpPr>
          <p:nvPr/>
        </p:nvCxnSpPr>
        <p:spPr>
          <a:xfrm>
            <a:off x="8972550" y="3362325"/>
            <a:ext cx="2381250" cy="244792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E8488B35-304E-DF99-D5CC-03749E849E98}"/>
              </a:ext>
            </a:extLst>
          </p:cNvPr>
          <p:cNvCxnSpPr>
            <a:cxnSpLocks/>
          </p:cNvCxnSpPr>
          <p:nvPr/>
        </p:nvCxnSpPr>
        <p:spPr>
          <a:xfrm flipH="1">
            <a:off x="8972550" y="3362325"/>
            <a:ext cx="2381250" cy="244792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934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AA76C7-71F5-F34B-A044-EF88EC4D59C5}"/>
              </a:ext>
            </a:extLst>
          </p:cNvPr>
          <p:cNvSpPr>
            <a:spLocks noGrp="1"/>
          </p:cNvSpPr>
          <p:nvPr>
            <p:ph type="title"/>
          </p:nvPr>
        </p:nvSpPr>
        <p:spPr>
          <a:xfrm>
            <a:off x="838200" y="365125"/>
            <a:ext cx="10515600" cy="881945"/>
          </a:xfrm>
        </p:spPr>
        <p:txBody>
          <a:bodyPr>
            <a:normAutofit/>
          </a:bodyPr>
          <a:lstStyle/>
          <a:p>
            <a:r>
              <a:rPr lang="de-CH" sz="2800" dirty="0">
                <a:latin typeface="+mn-lt"/>
              </a:rPr>
              <a:t>Unsere Rheinbund-Krawatte</a:t>
            </a:r>
          </a:p>
        </p:txBody>
      </p:sp>
      <p:pic>
        <p:nvPicPr>
          <p:cNvPr id="4" name="Grafik 3">
            <a:extLst>
              <a:ext uri="{FF2B5EF4-FFF2-40B4-BE49-F238E27FC236}">
                <a16:creationId xmlns:a16="http://schemas.microsoft.com/office/drawing/2014/main" id="{A45B4A49-DCDE-82B0-6DDB-D979010B441E}"/>
              </a:ext>
            </a:extLst>
          </p:cNvPr>
          <p:cNvPicPr>
            <a:picLocks noChangeAspect="1"/>
          </p:cNvPicPr>
          <p:nvPr/>
        </p:nvPicPr>
        <p:blipFill>
          <a:blip r:embed="rId2"/>
          <a:stretch>
            <a:fillRect/>
          </a:stretch>
        </p:blipFill>
        <p:spPr>
          <a:xfrm rot="1215958">
            <a:off x="4835694" y="591557"/>
            <a:ext cx="2373570" cy="5965433"/>
          </a:xfrm>
          <a:prstGeom prst="rect">
            <a:avLst/>
          </a:prstGeom>
        </p:spPr>
      </p:pic>
      <p:pic>
        <p:nvPicPr>
          <p:cNvPr id="8" name="Grafik 7">
            <a:extLst>
              <a:ext uri="{FF2B5EF4-FFF2-40B4-BE49-F238E27FC236}">
                <a16:creationId xmlns:a16="http://schemas.microsoft.com/office/drawing/2014/main" id="{1D6809BB-3A3F-2E30-F3D2-6EC8C6DD26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711134">
            <a:off x="6528278" y="3553704"/>
            <a:ext cx="5505450" cy="1906540"/>
          </a:xfrm>
          <a:prstGeom prst="rect">
            <a:avLst/>
          </a:prstGeom>
        </p:spPr>
      </p:pic>
      <p:pic>
        <p:nvPicPr>
          <p:cNvPr id="10" name="Grafik 9">
            <a:extLst>
              <a:ext uri="{FF2B5EF4-FFF2-40B4-BE49-F238E27FC236}">
                <a16:creationId xmlns:a16="http://schemas.microsoft.com/office/drawing/2014/main" id="{85A2F8DB-C60D-011B-2A3F-C24A7B5213EB}"/>
              </a:ext>
            </a:extLst>
          </p:cNvPr>
          <p:cNvPicPr>
            <a:picLocks noChangeAspect="1"/>
          </p:cNvPicPr>
          <p:nvPr/>
        </p:nvPicPr>
        <p:blipFill>
          <a:blip r:embed="rId4"/>
          <a:stretch>
            <a:fillRect/>
          </a:stretch>
        </p:blipFill>
        <p:spPr>
          <a:xfrm rot="19434557">
            <a:off x="10771328" y="2834456"/>
            <a:ext cx="1137127" cy="1333165"/>
          </a:xfrm>
          <a:prstGeom prst="rect">
            <a:avLst/>
          </a:prstGeom>
        </p:spPr>
      </p:pic>
      <p:pic>
        <p:nvPicPr>
          <p:cNvPr id="12" name="Grafik 11">
            <a:extLst>
              <a:ext uri="{FF2B5EF4-FFF2-40B4-BE49-F238E27FC236}">
                <a16:creationId xmlns:a16="http://schemas.microsoft.com/office/drawing/2014/main" id="{87F9C36A-1E12-041A-C91F-DA158B90CEA4}"/>
              </a:ext>
            </a:extLst>
          </p:cNvPr>
          <p:cNvPicPr>
            <a:picLocks noChangeAspect="1"/>
          </p:cNvPicPr>
          <p:nvPr/>
        </p:nvPicPr>
        <p:blipFill>
          <a:blip r:embed="rId5"/>
          <a:stretch>
            <a:fillRect/>
          </a:stretch>
        </p:blipFill>
        <p:spPr>
          <a:xfrm rot="1302857">
            <a:off x="10018943" y="3495134"/>
            <a:ext cx="1696168" cy="2601108"/>
          </a:xfrm>
          <a:prstGeom prst="rect">
            <a:avLst/>
          </a:prstGeom>
        </p:spPr>
      </p:pic>
      <p:pic>
        <p:nvPicPr>
          <p:cNvPr id="14" name="Grafik 13">
            <a:extLst>
              <a:ext uri="{FF2B5EF4-FFF2-40B4-BE49-F238E27FC236}">
                <a16:creationId xmlns:a16="http://schemas.microsoft.com/office/drawing/2014/main" id="{CE82763C-819D-BAD7-E47C-BCA6B10DE093}"/>
              </a:ext>
            </a:extLst>
          </p:cNvPr>
          <p:cNvPicPr>
            <a:picLocks noChangeAspect="1"/>
          </p:cNvPicPr>
          <p:nvPr/>
        </p:nvPicPr>
        <p:blipFill>
          <a:blip r:embed="rId6"/>
          <a:stretch>
            <a:fillRect/>
          </a:stretch>
        </p:blipFill>
        <p:spPr>
          <a:xfrm rot="16755875">
            <a:off x="7933767" y="4870748"/>
            <a:ext cx="1089535" cy="2194977"/>
          </a:xfrm>
          <a:prstGeom prst="rect">
            <a:avLst/>
          </a:prstGeom>
        </p:spPr>
      </p:pic>
      <p:pic>
        <p:nvPicPr>
          <p:cNvPr id="16" name="Grafik 15">
            <a:extLst>
              <a:ext uri="{FF2B5EF4-FFF2-40B4-BE49-F238E27FC236}">
                <a16:creationId xmlns:a16="http://schemas.microsoft.com/office/drawing/2014/main" id="{9FD6B144-1C76-BB9B-4CA0-AF348494B383}"/>
              </a:ext>
            </a:extLst>
          </p:cNvPr>
          <p:cNvPicPr>
            <a:picLocks noChangeAspect="1"/>
          </p:cNvPicPr>
          <p:nvPr/>
        </p:nvPicPr>
        <p:blipFill>
          <a:blip r:embed="rId7"/>
          <a:stretch>
            <a:fillRect/>
          </a:stretch>
        </p:blipFill>
        <p:spPr>
          <a:xfrm rot="14740331">
            <a:off x="6561406" y="5441510"/>
            <a:ext cx="1278690" cy="1160460"/>
          </a:xfrm>
          <a:prstGeom prst="rect">
            <a:avLst/>
          </a:prstGeom>
        </p:spPr>
      </p:pic>
      <p:sp>
        <p:nvSpPr>
          <p:cNvPr id="17" name="Textfeld 16">
            <a:extLst>
              <a:ext uri="{FF2B5EF4-FFF2-40B4-BE49-F238E27FC236}">
                <a16:creationId xmlns:a16="http://schemas.microsoft.com/office/drawing/2014/main" id="{9E17B5B2-8BE1-C0B9-42EF-E8B5B3B7832A}"/>
              </a:ext>
            </a:extLst>
          </p:cNvPr>
          <p:cNvSpPr txBox="1"/>
          <p:nvPr/>
        </p:nvSpPr>
        <p:spPr>
          <a:xfrm>
            <a:off x="845229" y="4374615"/>
            <a:ext cx="3442161" cy="2031325"/>
          </a:xfrm>
          <a:prstGeom prst="rect">
            <a:avLst/>
          </a:prstGeom>
          <a:noFill/>
        </p:spPr>
        <p:txBody>
          <a:bodyPr wrap="none" rtlCol="0">
            <a:spAutoFit/>
          </a:bodyPr>
          <a:lstStyle/>
          <a:p>
            <a:r>
              <a:rPr lang="de-CH" dirty="0"/>
              <a:t>Das Hellblau symbolisiert den</a:t>
            </a:r>
          </a:p>
          <a:p>
            <a:r>
              <a:rPr lang="de-CH" dirty="0"/>
              <a:t>durch Basel fliessenden Rhein,</a:t>
            </a:r>
          </a:p>
          <a:p>
            <a:r>
              <a:rPr lang="de-CH" dirty="0"/>
              <a:t>eingerahmt vom doppelten</a:t>
            </a:r>
          </a:p>
          <a:p>
            <a:r>
              <a:rPr lang="de-CH" dirty="0" err="1"/>
              <a:t>Bäumlistich</a:t>
            </a:r>
            <a:r>
              <a:rPr lang="de-CH" dirty="0"/>
              <a:t> als Symbol für das</a:t>
            </a:r>
          </a:p>
          <a:p>
            <a:r>
              <a:rPr lang="de-CH" dirty="0"/>
              <a:t>Pfadfindergesetz, welches den </a:t>
            </a:r>
          </a:p>
          <a:p>
            <a:r>
              <a:rPr lang="de-CH" dirty="0"/>
              <a:t>Rahmen unserer Handlungsweisen</a:t>
            </a:r>
          </a:p>
          <a:p>
            <a:r>
              <a:rPr lang="de-CH" dirty="0"/>
              <a:t>eingrenzt</a:t>
            </a:r>
          </a:p>
        </p:txBody>
      </p:sp>
      <p:sp>
        <p:nvSpPr>
          <p:cNvPr id="18" name="Textfeld 17">
            <a:extLst>
              <a:ext uri="{FF2B5EF4-FFF2-40B4-BE49-F238E27FC236}">
                <a16:creationId xmlns:a16="http://schemas.microsoft.com/office/drawing/2014/main" id="{ED18328A-260D-97BE-7C58-CBB3BBCC6643}"/>
              </a:ext>
            </a:extLst>
          </p:cNvPr>
          <p:cNvSpPr txBox="1"/>
          <p:nvPr/>
        </p:nvSpPr>
        <p:spPr>
          <a:xfrm>
            <a:off x="7732830" y="5736158"/>
            <a:ext cx="3568541" cy="523220"/>
          </a:xfrm>
          <a:prstGeom prst="rect">
            <a:avLst/>
          </a:prstGeom>
          <a:noFill/>
        </p:spPr>
        <p:txBody>
          <a:bodyPr wrap="none" rtlCol="0">
            <a:spAutoFit/>
          </a:bodyPr>
          <a:lstStyle/>
          <a:p>
            <a:r>
              <a:rPr lang="de-CH" sz="1400" dirty="0"/>
              <a:t>Rover-Krawatte – dunkelblaue Krawatte mit</a:t>
            </a:r>
          </a:p>
          <a:p>
            <a:r>
              <a:rPr lang="de-CH" sz="1400" dirty="0"/>
              <a:t>silbrigem Rheinbund-Wappen und </a:t>
            </a:r>
            <a:r>
              <a:rPr lang="de-CH" sz="1400" dirty="0" err="1"/>
              <a:t>Bäumlistich</a:t>
            </a:r>
            <a:endParaRPr lang="de-CH" sz="1400" dirty="0"/>
          </a:p>
        </p:txBody>
      </p:sp>
      <p:pic>
        <p:nvPicPr>
          <p:cNvPr id="5" name="Grafik 4">
            <a:extLst>
              <a:ext uri="{FF2B5EF4-FFF2-40B4-BE49-F238E27FC236}">
                <a16:creationId xmlns:a16="http://schemas.microsoft.com/office/drawing/2014/main" id="{21F52A6B-7C03-391E-4294-71E4C28869C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6829" y="1388884"/>
            <a:ext cx="3871577" cy="2477153"/>
          </a:xfrm>
          <a:prstGeom prst="rect">
            <a:avLst/>
          </a:prstGeom>
        </p:spPr>
      </p:pic>
      <p:cxnSp>
        <p:nvCxnSpPr>
          <p:cNvPr id="9" name="Gerader Verbinder 8">
            <a:extLst>
              <a:ext uri="{FF2B5EF4-FFF2-40B4-BE49-F238E27FC236}">
                <a16:creationId xmlns:a16="http://schemas.microsoft.com/office/drawing/2014/main" id="{B27FCA48-2AE8-B361-0E39-A46638611F7C}"/>
              </a:ext>
            </a:extLst>
          </p:cNvPr>
          <p:cNvCxnSpPr>
            <a:cxnSpLocks/>
          </p:cNvCxnSpPr>
          <p:nvPr/>
        </p:nvCxnSpPr>
        <p:spPr>
          <a:xfrm>
            <a:off x="8863493" y="3818290"/>
            <a:ext cx="151395" cy="26704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28" name="Grafik 27">
            <a:extLst>
              <a:ext uri="{FF2B5EF4-FFF2-40B4-BE49-F238E27FC236}">
                <a16:creationId xmlns:a16="http://schemas.microsoft.com/office/drawing/2014/main" id="{1684ECA2-E2D7-30CC-9AD4-56B42EF613DB}"/>
              </a:ext>
            </a:extLst>
          </p:cNvPr>
          <p:cNvPicPr>
            <a:picLocks noChangeAspect="1"/>
          </p:cNvPicPr>
          <p:nvPr/>
        </p:nvPicPr>
        <p:blipFill>
          <a:blip r:embed="rId9"/>
          <a:stretch>
            <a:fillRect/>
          </a:stretch>
        </p:blipFill>
        <p:spPr>
          <a:xfrm rot="19206501">
            <a:off x="8403559" y="3426454"/>
            <a:ext cx="457200" cy="428625"/>
          </a:xfrm>
          <a:prstGeom prst="rect">
            <a:avLst/>
          </a:prstGeom>
        </p:spPr>
      </p:pic>
      <p:cxnSp>
        <p:nvCxnSpPr>
          <p:cNvPr id="29" name="Gerader Verbinder 28">
            <a:extLst>
              <a:ext uri="{FF2B5EF4-FFF2-40B4-BE49-F238E27FC236}">
                <a16:creationId xmlns:a16="http://schemas.microsoft.com/office/drawing/2014/main" id="{5E2D17B8-1E9D-8748-781F-288ECF0B6B9A}"/>
              </a:ext>
            </a:extLst>
          </p:cNvPr>
          <p:cNvCxnSpPr>
            <a:cxnSpLocks/>
          </p:cNvCxnSpPr>
          <p:nvPr/>
        </p:nvCxnSpPr>
        <p:spPr>
          <a:xfrm>
            <a:off x="9281003" y="4506974"/>
            <a:ext cx="68589" cy="10623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5163E216-436C-63C6-F8BF-40D3267060EA}"/>
              </a:ext>
            </a:extLst>
          </p:cNvPr>
          <p:cNvCxnSpPr>
            <a:cxnSpLocks/>
          </p:cNvCxnSpPr>
          <p:nvPr/>
        </p:nvCxnSpPr>
        <p:spPr>
          <a:xfrm>
            <a:off x="9423550" y="4754814"/>
            <a:ext cx="207302" cy="3048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255133B4-E23C-0596-1CB6-2492D64738CF}"/>
              </a:ext>
            </a:extLst>
          </p:cNvPr>
          <p:cNvCxnSpPr>
            <a:cxnSpLocks/>
          </p:cNvCxnSpPr>
          <p:nvPr/>
        </p:nvCxnSpPr>
        <p:spPr>
          <a:xfrm>
            <a:off x="9649412" y="5135418"/>
            <a:ext cx="150370" cy="2216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7" name="Grafik 46">
            <a:extLst>
              <a:ext uri="{FF2B5EF4-FFF2-40B4-BE49-F238E27FC236}">
                <a16:creationId xmlns:a16="http://schemas.microsoft.com/office/drawing/2014/main" id="{5A57CA92-95E5-EC23-C33D-2BA47CE4C92D}"/>
              </a:ext>
            </a:extLst>
          </p:cNvPr>
          <p:cNvPicPr>
            <a:picLocks noChangeAspect="1"/>
          </p:cNvPicPr>
          <p:nvPr/>
        </p:nvPicPr>
        <p:blipFill>
          <a:blip r:embed="rId10"/>
          <a:stretch>
            <a:fillRect/>
          </a:stretch>
        </p:blipFill>
        <p:spPr>
          <a:xfrm rot="18419154">
            <a:off x="9786785" y="4944421"/>
            <a:ext cx="400050" cy="842615"/>
          </a:xfrm>
          <a:prstGeom prst="rect">
            <a:avLst/>
          </a:prstGeom>
        </p:spPr>
      </p:pic>
      <p:pic>
        <p:nvPicPr>
          <p:cNvPr id="6" name="Grafik 5">
            <a:extLst>
              <a:ext uri="{FF2B5EF4-FFF2-40B4-BE49-F238E27FC236}">
                <a16:creationId xmlns:a16="http://schemas.microsoft.com/office/drawing/2014/main" id="{75A55AE6-48FB-74CF-BEAC-CF4D5A23AFAF}"/>
              </a:ext>
            </a:extLst>
          </p:cNvPr>
          <p:cNvPicPr>
            <a:picLocks noChangeAspect="1"/>
          </p:cNvPicPr>
          <p:nvPr/>
        </p:nvPicPr>
        <p:blipFill>
          <a:blip r:embed="rId11"/>
          <a:stretch>
            <a:fillRect/>
          </a:stretch>
        </p:blipFill>
        <p:spPr>
          <a:xfrm>
            <a:off x="7034455" y="6387310"/>
            <a:ext cx="1209675" cy="371475"/>
          </a:xfrm>
          <a:prstGeom prst="rect">
            <a:avLst/>
          </a:prstGeom>
        </p:spPr>
      </p:pic>
    </p:spTree>
    <p:extLst>
      <p:ext uri="{BB962C8B-B14F-4D97-AF65-F5344CB8AC3E}">
        <p14:creationId xmlns:p14="http://schemas.microsoft.com/office/powerpoint/2010/main" val="4071808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F306E-39CA-AC8E-8D3F-51DD3C9FEF51}"/>
              </a:ext>
            </a:extLst>
          </p:cNvPr>
          <p:cNvSpPr>
            <a:spLocks noGrp="1"/>
          </p:cNvSpPr>
          <p:nvPr>
            <p:ph type="title"/>
          </p:nvPr>
        </p:nvSpPr>
        <p:spPr>
          <a:xfrm>
            <a:off x="838200" y="272001"/>
            <a:ext cx="10515600" cy="1094220"/>
          </a:xfrm>
        </p:spPr>
        <p:txBody>
          <a:bodyPr>
            <a:normAutofit/>
          </a:bodyPr>
          <a:lstStyle/>
          <a:p>
            <a:r>
              <a:rPr lang="de-CH" sz="2800" dirty="0">
                <a:latin typeface="+mn-lt"/>
              </a:rPr>
              <a:t>1979</a:t>
            </a:r>
            <a:br>
              <a:rPr lang="de-CH" sz="2800" dirty="0">
                <a:latin typeface="+mn-lt"/>
              </a:rPr>
            </a:br>
            <a:r>
              <a:rPr lang="de-CH" sz="2800" dirty="0">
                <a:latin typeface="+mn-lt"/>
              </a:rPr>
              <a:t>Pause übernimmt sein erstes Leiteramt</a:t>
            </a:r>
          </a:p>
        </p:txBody>
      </p:sp>
      <p:sp>
        <p:nvSpPr>
          <p:cNvPr id="6" name="Textfeld 5">
            <a:extLst>
              <a:ext uri="{FF2B5EF4-FFF2-40B4-BE49-F238E27FC236}">
                <a16:creationId xmlns:a16="http://schemas.microsoft.com/office/drawing/2014/main" id="{D3B7E9E0-FC0D-7F53-8514-4E394A24E665}"/>
              </a:ext>
            </a:extLst>
          </p:cNvPr>
          <p:cNvSpPr txBox="1"/>
          <p:nvPr/>
        </p:nvSpPr>
        <p:spPr>
          <a:xfrm>
            <a:off x="6832622" y="3416103"/>
            <a:ext cx="4678140" cy="1200329"/>
          </a:xfrm>
          <a:prstGeom prst="rect">
            <a:avLst/>
          </a:prstGeom>
          <a:noFill/>
        </p:spPr>
        <p:txBody>
          <a:bodyPr wrap="none" rtlCol="0">
            <a:spAutoFit/>
          </a:bodyPr>
          <a:lstStyle/>
          <a:p>
            <a:r>
              <a:rPr lang="de-CH" sz="2400" dirty="0">
                <a:latin typeface="+mn-lt"/>
              </a:rPr>
              <a:t>und ist bereits seit bald 45 Jahren</a:t>
            </a:r>
          </a:p>
          <a:p>
            <a:r>
              <a:rPr lang="de-CH" sz="2400" dirty="0">
                <a:latin typeface="+mn-lt"/>
              </a:rPr>
              <a:t>ohne Unterbruch in verschiedenen</a:t>
            </a:r>
          </a:p>
          <a:p>
            <a:r>
              <a:rPr lang="de-CH" sz="2400" dirty="0">
                <a:latin typeface="+mn-lt"/>
              </a:rPr>
              <a:t>Funktionen für den Rheinbund aktiv</a:t>
            </a:r>
            <a:endParaRPr lang="de-CH" sz="2400" dirty="0"/>
          </a:p>
        </p:txBody>
      </p:sp>
      <p:pic>
        <p:nvPicPr>
          <p:cNvPr id="8" name="Grafik 7">
            <a:extLst>
              <a:ext uri="{FF2B5EF4-FFF2-40B4-BE49-F238E27FC236}">
                <a16:creationId xmlns:a16="http://schemas.microsoft.com/office/drawing/2014/main" id="{92AD27EB-369D-4B43-BF70-564650B665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3693" y="1535938"/>
            <a:ext cx="5500233" cy="5124149"/>
          </a:xfrm>
          <a:prstGeom prst="rect">
            <a:avLst/>
          </a:prstGeom>
        </p:spPr>
      </p:pic>
    </p:spTree>
    <p:extLst>
      <p:ext uri="{BB962C8B-B14F-4D97-AF65-F5344CB8AC3E}">
        <p14:creationId xmlns:p14="http://schemas.microsoft.com/office/powerpoint/2010/main" val="1989881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41B7D8-94B5-92CC-ADCC-4DB2645E1490}"/>
              </a:ext>
            </a:extLst>
          </p:cNvPr>
          <p:cNvSpPr>
            <a:spLocks noGrp="1"/>
          </p:cNvSpPr>
          <p:nvPr>
            <p:ph type="title"/>
          </p:nvPr>
        </p:nvSpPr>
        <p:spPr>
          <a:xfrm>
            <a:off x="838198" y="289981"/>
            <a:ext cx="3721173" cy="2956331"/>
          </a:xfrm>
        </p:spPr>
        <p:txBody>
          <a:bodyPr>
            <a:normAutofit/>
          </a:bodyPr>
          <a:lstStyle/>
          <a:p>
            <a:r>
              <a:rPr lang="de-CH" sz="2800" dirty="0">
                <a:latin typeface="+mn-lt"/>
              </a:rPr>
              <a:t>1980</a:t>
            </a:r>
            <a:br>
              <a:rPr lang="de-CH" sz="2800" dirty="0">
                <a:latin typeface="+mn-lt"/>
              </a:rPr>
            </a:br>
            <a:br>
              <a:rPr lang="de-CH" sz="2800" dirty="0">
                <a:latin typeface="+mn-lt"/>
              </a:rPr>
            </a:br>
            <a:r>
              <a:rPr lang="de-CH" sz="2800" dirty="0">
                <a:latin typeface="+mn-lt"/>
              </a:rPr>
              <a:t>Erstes</a:t>
            </a:r>
            <a:br>
              <a:rPr lang="de-CH" sz="2800" dirty="0">
                <a:latin typeface="+mn-lt"/>
              </a:rPr>
            </a:br>
            <a:r>
              <a:rPr lang="de-CH" sz="2800" dirty="0">
                <a:latin typeface="+mn-lt"/>
              </a:rPr>
              <a:t>gemeinsames</a:t>
            </a:r>
            <a:br>
              <a:rPr lang="de-CH" sz="2800" dirty="0">
                <a:latin typeface="+mn-lt"/>
              </a:rPr>
            </a:br>
            <a:r>
              <a:rPr lang="de-CH" sz="2800" dirty="0">
                <a:latin typeface="+mn-lt"/>
              </a:rPr>
              <a:t>Bundeslager der Buben- und </a:t>
            </a:r>
            <a:r>
              <a:rPr lang="de-CH" sz="2800" dirty="0" err="1">
                <a:latin typeface="+mn-lt"/>
              </a:rPr>
              <a:t>Mädchenpfadi</a:t>
            </a:r>
            <a:r>
              <a:rPr lang="de-CH" sz="2800" dirty="0">
                <a:latin typeface="+mn-lt"/>
              </a:rPr>
              <a:t> im </a:t>
            </a:r>
            <a:r>
              <a:rPr lang="de-CH" sz="2800" dirty="0" err="1">
                <a:latin typeface="+mn-lt"/>
              </a:rPr>
              <a:t>Greyerzerland</a:t>
            </a:r>
            <a:r>
              <a:rPr lang="de-CH" sz="2800" dirty="0">
                <a:latin typeface="+mn-lt"/>
              </a:rPr>
              <a:t> (FR)</a:t>
            </a:r>
          </a:p>
        </p:txBody>
      </p:sp>
      <p:pic>
        <p:nvPicPr>
          <p:cNvPr id="4" name="Grafik 3">
            <a:extLst>
              <a:ext uri="{FF2B5EF4-FFF2-40B4-BE49-F238E27FC236}">
                <a16:creationId xmlns:a16="http://schemas.microsoft.com/office/drawing/2014/main" id="{F4734A4C-1A50-D191-0C75-8296486CEA00}"/>
              </a:ext>
            </a:extLst>
          </p:cNvPr>
          <p:cNvPicPr>
            <a:picLocks noChangeAspect="1"/>
          </p:cNvPicPr>
          <p:nvPr/>
        </p:nvPicPr>
        <p:blipFill>
          <a:blip r:embed="rId2"/>
          <a:stretch>
            <a:fillRect/>
          </a:stretch>
        </p:blipFill>
        <p:spPr>
          <a:xfrm>
            <a:off x="958764" y="3711284"/>
            <a:ext cx="5137235" cy="2863613"/>
          </a:xfrm>
          <a:prstGeom prst="rect">
            <a:avLst/>
          </a:prstGeom>
        </p:spPr>
      </p:pic>
      <p:pic>
        <p:nvPicPr>
          <p:cNvPr id="6" name="Grafik 5">
            <a:extLst>
              <a:ext uri="{FF2B5EF4-FFF2-40B4-BE49-F238E27FC236}">
                <a16:creationId xmlns:a16="http://schemas.microsoft.com/office/drawing/2014/main" id="{E49CAD63-5CD3-C56F-9EB6-D0C03FE7A5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8509" y="3716404"/>
            <a:ext cx="5296072" cy="2855591"/>
          </a:xfrm>
          <a:prstGeom prst="rect">
            <a:avLst/>
          </a:prstGeom>
        </p:spPr>
      </p:pic>
      <p:pic>
        <p:nvPicPr>
          <p:cNvPr id="12" name="Grafik 11">
            <a:extLst>
              <a:ext uri="{FF2B5EF4-FFF2-40B4-BE49-F238E27FC236}">
                <a16:creationId xmlns:a16="http://schemas.microsoft.com/office/drawing/2014/main" id="{863B83AC-95CD-63F4-5F14-A17994E8DE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0719" y="286005"/>
            <a:ext cx="2203862" cy="3301712"/>
          </a:xfrm>
          <a:prstGeom prst="rect">
            <a:avLst/>
          </a:prstGeom>
        </p:spPr>
      </p:pic>
      <p:pic>
        <p:nvPicPr>
          <p:cNvPr id="14" name="Grafik 13">
            <a:extLst>
              <a:ext uri="{FF2B5EF4-FFF2-40B4-BE49-F238E27FC236}">
                <a16:creationId xmlns:a16="http://schemas.microsoft.com/office/drawing/2014/main" id="{DBF9584E-8022-9608-389A-02C564C78D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9372" y="289115"/>
            <a:ext cx="4824046" cy="2636693"/>
          </a:xfrm>
          <a:prstGeom prst="rect">
            <a:avLst/>
          </a:prstGeom>
        </p:spPr>
      </p:pic>
      <p:sp>
        <p:nvSpPr>
          <p:cNvPr id="15" name="Textfeld 14">
            <a:extLst>
              <a:ext uri="{FF2B5EF4-FFF2-40B4-BE49-F238E27FC236}">
                <a16:creationId xmlns:a16="http://schemas.microsoft.com/office/drawing/2014/main" id="{895953D2-69BA-C289-652D-C58D06738C3C}"/>
              </a:ext>
            </a:extLst>
          </p:cNvPr>
          <p:cNvSpPr txBox="1"/>
          <p:nvPr/>
        </p:nvSpPr>
        <p:spPr>
          <a:xfrm>
            <a:off x="2698785" y="3352800"/>
            <a:ext cx="1058367" cy="369332"/>
          </a:xfrm>
          <a:prstGeom prst="rect">
            <a:avLst/>
          </a:prstGeom>
          <a:noFill/>
        </p:spPr>
        <p:txBody>
          <a:bodyPr wrap="none" rtlCol="0">
            <a:spAutoFit/>
          </a:bodyPr>
          <a:lstStyle/>
          <a:p>
            <a:r>
              <a:rPr lang="de-CH" dirty="0"/>
              <a:t>Homberg</a:t>
            </a:r>
          </a:p>
        </p:txBody>
      </p:sp>
      <p:sp>
        <p:nvSpPr>
          <p:cNvPr id="16" name="Textfeld 15">
            <a:extLst>
              <a:ext uri="{FF2B5EF4-FFF2-40B4-BE49-F238E27FC236}">
                <a16:creationId xmlns:a16="http://schemas.microsoft.com/office/drawing/2014/main" id="{B21C639F-CB15-1AB3-796B-E5AC0EDA6D12}"/>
              </a:ext>
            </a:extLst>
          </p:cNvPr>
          <p:cNvSpPr txBox="1"/>
          <p:nvPr/>
        </p:nvSpPr>
        <p:spPr>
          <a:xfrm>
            <a:off x="7643515" y="3341952"/>
            <a:ext cx="1140633" cy="369332"/>
          </a:xfrm>
          <a:prstGeom prst="rect">
            <a:avLst/>
          </a:prstGeom>
          <a:noFill/>
        </p:spPr>
        <p:txBody>
          <a:bodyPr wrap="none" rtlCol="0">
            <a:spAutoFit/>
          </a:bodyPr>
          <a:lstStyle/>
          <a:p>
            <a:r>
              <a:rPr lang="de-CH" dirty="0"/>
              <a:t>Pfeffingen</a:t>
            </a:r>
          </a:p>
        </p:txBody>
      </p:sp>
      <p:pic>
        <p:nvPicPr>
          <p:cNvPr id="5" name="Grafik 4">
            <a:extLst>
              <a:ext uri="{FF2B5EF4-FFF2-40B4-BE49-F238E27FC236}">
                <a16:creationId xmlns:a16="http://schemas.microsoft.com/office/drawing/2014/main" id="{B5CAA80F-0D93-B6D8-6570-A857619E6E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4271" y="283103"/>
            <a:ext cx="1447800" cy="1471613"/>
          </a:xfrm>
          <a:prstGeom prst="rect">
            <a:avLst/>
          </a:prstGeom>
        </p:spPr>
      </p:pic>
    </p:spTree>
    <p:extLst>
      <p:ext uri="{BB962C8B-B14F-4D97-AF65-F5344CB8AC3E}">
        <p14:creationId xmlns:p14="http://schemas.microsoft.com/office/powerpoint/2010/main" val="517643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CF255-86E8-6EEA-1C44-9F217D0347A0}"/>
              </a:ext>
            </a:extLst>
          </p:cNvPr>
          <p:cNvSpPr>
            <a:spLocks noGrp="1"/>
          </p:cNvSpPr>
          <p:nvPr>
            <p:ph type="title"/>
          </p:nvPr>
        </p:nvSpPr>
        <p:spPr>
          <a:xfrm>
            <a:off x="838200" y="154636"/>
            <a:ext cx="10515600" cy="1325563"/>
          </a:xfrm>
        </p:spPr>
        <p:txBody>
          <a:bodyPr>
            <a:normAutofit/>
          </a:bodyPr>
          <a:lstStyle/>
          <a:p>
            <a:r>
              <a:rPr lang="de-CH" sz="2800" dirty="0">
                <a:latin typeface="+mn-lt"/>
              </a:rPr>
              <a:t>1982</a:t>
            </a:r>
            <a:br>
              <a:rPr lang="de-CH" sz="2800" dirty="0">
                <a:latin typeface="+mn-lt"/>
              </a:rPr>
            </a:br>
            <a:r>
              <a:rPr lang="de-CH" sz="2800" dirty="0">
                <a:latin typeface="+mn-lt"/>
              </a:rPr>
              <a:t>1. </a:t>
            </a:r>
            <a:r>
              <a:rPr lang="de-CH" sz="2800" dirty="0" err="1">
                <a:latin typeface="+mn-lt"/>
              </a:rPr>
              <a:t>Klasslager</a:t>
            </a:r>
            <a:r>
              <a:rPr lang="de-CH" sz="2800" dirty="0">
                <a:latin typeface="+mn-lt"/>
              </a:rPr>
              <a:t> in Speicher (AR)</a:t>
            </a:r>
          </a:p>
        </p:txBody>
      </p:sp>
      <p:pic>
        <p:nvPicPr>
          <p:cNvPr id="4" name="Grafik 3">
            <a:extLst>
              <a:ext uri="{FF2B5EF4-FFF2-40B4-BE49-F238E27FC236}">
                <a16:creationId xmlns:a16="http://schemas.microsoft.com/office/drawing/2014/main" id="{CE96757B-CE91-DF22-73B1-60119BF6E8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8077" y="346724"/>
            <a:ext cx="4774805" cy="2687928"/>
          </a:xfrm>
          <a:prstGeom prst="rect">
            <a:avLst/>
          </a:prstGeom>
        </p:spPr>
      </p:pic>
      <p:pic>
        <p:nvPicPr>
          <p:cNvPr id="6" name="Grafik 5">
            <a:extLst>
              <a:ext uri="{FF2B5EF4-FFF2-40B4-BE49-F238E27FC236}">
                <a16:creationId xmlns:a16="http://schemas.microsoft.com/office/drawing/2014/main" id="{43CB99FC-8314-5C04-8EBB-3B983E0101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559" y="1967778"/>
            <a:ext cx="5678979" cy="4072804"/>
          </a:xfrm>
          <a:prstGeom prst="rect">
            <a:avLst/>
          </a:prstGeom>
        </p:spPr>
      </p:pic>
      <p:pic>
        <p:nvPicPr>
          <p:cNvPr id="8" name="Grafik 7">
            <a:extLst>
              <a:ext uri="{FF2B5EF4-FFF2-40B4-BE49-F238E27FC236}">
                <a16:creationId xmlns:a16="http://schemas.microsoft.com/office/drawing/2014/main" id="{14198D5C-ED0C-2B71-CA14-8973418CE7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8077" y="3233697"/>
            <a:ext cx="4748287" cy="3277579"/>
          </a:xfrm>
          <a:prstGeom prst="rect">
            <a:avLst/>
          </a:prstGeom>
        </p:spPr>
      </p:pic>
    </p:spTree>
    <p:extLst>
      <p:ext uri="{BB962C8B-B14F-4D97-AF65-F5344CB8AC3E}">
        <p14:creationId xmlns:p14="http://schemas.microsoft.com/office/powerpoint/2010/main" val="2604259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B84F09-5AAF-821F-F46F-A8B97303945C}"/>
              </a:ext>
            </a:extLst>
          </p:cNvPr>
          <p:cNvSpPr>
            <a:spLocks noGrp="1"/>
          </p:cNvSpPr>
          <p:nvPr>
            <p:ph type="title"/>
          </p:nvPr>
        </p:nvSpPr>
        <p:spPr>
          <a:xfrm>
            <a:off x="838200" y="155127"/>
            <a:ext cx="10515600" cy="1325563"/>
          </a:xfrm>
        </p:spPr>
        <p:txBody>
          <a:bodyPr>
            <a:normAutofit/>
          </a:bodyPr>
          <a:lstStyle/>
          <a:p>
            <a:r>
              <a:rPr lang="de-CH" sz="2800" dirty="0">
                <a:latin typeface="+mn-lt"/>
              </a:rPr>
              <a:t>1982</a:t>
            </a:r>
            <a:br>
              <a:rPr lang="de-CH" sz="2800" dirty="0">
                <a:latin typeface="+mn-lt"/>
              </a:rPr>
            </a:br>
            <a:r>
              <a:rPr lang="de-CH" sz="2800" dirty="0" err="1">
                <a:latin typeface="+mn-lt"/>
              </a:rPr>
              <a:t>Vennerlager</a:t>
            </a:r>
            <a:r>
              <a:rPr lang="de-CH" sz="2800" dirty="0">
                <a:latin typeface="+mn-lt"/>
              </a:rPr>
              <a:t> auf dem Morgenholz (GL)</a:t>
            </a:r>
          </a:p>
        </p:txBody>
      </p:sp>
      <p:pic>
        <p:nvPicPr>
          <p:cNvPr id="4" name="Grafik 3">
            <a:extLst>
              <a:ext uri="{FF2B5EF4-FFF2-40B4-BE49-F238E27FC236}">
                <a16:creationId xmlns:a16="http://schemas.microsoft.com/office/drawing/2014/main" id="{1C843504-35D9-F19D-E61E-E33B801EF6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3962" y="343083"/>
            <a:ext cx="4473858" cy="3051634"/>
          </a:xfrm>
          <a:prstGeom prst="rect">
            <a:avLst/>
          </a:prstGeom>
        </p:spPr>
      </p:pic>
      <p:pic>
        <p:nvPicPr>
          <p:cNvPr id="6" name="Grafik 5">
            <a:extLst>
              <a:ext uri="{FF2B5EF4-FFF2-40B4-BE49-F238E27FC236}">
                <a16:creationId xmlns:a16="http://schemas.microsoft.com/office/drawing/2014/main" id="{B66AC37E-924F-1B90-91CD-B443CA3BEC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384" y="1963961"/>
            <a:ext cx="5872405" cy="3938075"/>
          </a:xfrm>
          <a:prstGeom prst="rect">
            <a:avLst/>
          </a:prstGeom>
        </p:spPr>
      </p:pic>
      <p:pic>
        <p:nvPicPr>
          <p:cNvPr id="10" name="Grafik 9">
            <a:extLst>
              <a:ext uri="{FF2B5EF4-FFF2-40B4-BE49-F238E27FC236}">
                <a16:creationId xmlns:a16="http://schemas.microsoft.com/office/drawing/2014/main" id="{58250350-5FCA-C514-05DA-D2316E5776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3962" y="3582673"/>
            <a:ext cx="4473858" cy="2932244"/>
          </a:xfrm>
          <a:prstGeom prst="rect">
            <a:avLst/>
          </a:prstGeom>
        </p:spPr>
      </p:pic>
    </p:spTree>
    <p:extLst>
      <p:ext uri="{BB962C8B-B14F-4D97-AF65-F5344CB8AC3E}">
        <p14:creationId xmlns:p14="http://schemas.microsoft.com/office/powerpoint/2010/main" val="3281087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F9B101-3588-BF1F-5C9C-FFB8C6573479}"/>
              </a:ext>
            </a:extLst>
          </p:cNvPr>
          <p:cNvSpPr>
            <a:spLocks noGrp="1"/>
          </p:cNvSpPr>
          <p:nvPr>
            <p:ph type="title"/>
          </p:nvPr>
        </p:nvSpPr>
        <p:spPr/>
        <p:txBody>
          <a:bodyPr/>
          <a:lstStyle/>
          <a:p>
            <a:pPr algn="ctr"/>
            <a:r>
              <a:rPr lang="de-CH" b="1" dirty="0"/>
              <a:t>Die Jahre 1984 - 1994</a:t>
            </a:r>
          </a:p>
        </p:txBody>
      </p:sp>
      <p:sp>
        <p:nvSpPr>
          <p:cNvPr id="3" name="Textfeld 2">
            <a:extLst>
              <a:ext uri="{FF2B5EF4-FFF2-40B4-BE49-F238E27FC236}">
                <a16:creationId xmlns:a16="http://schemas.microsoft.com/office/drawing/2014/main" id="{B88E0183-331D-48EE-A542-4E1F6A54AB6C}"/>
              </a:ext>
            </a:extLst>
          </p:cNvPr>
          <p:cNvSpPr txBox="1"/>
          <p:nvPr/>
        </p:nvSpPr>
        <p:spPr>
          <a:xfrm>
            <a:off x="1017815" y="1801091"/>
            <a:ext cx="10156370" cy="1077218"/>
          </a:xfrm>
          <a:prstGeom prst="rect">
            <a:avLst/>
          </a:prstGeom>
          <a:noFill/>
        </p:spPr>
        <p:txBody>
          <a:bodyPr wrap="none" rtlCol="0">
            <a:spAutoFit/>
          </a:bodyPr>
          <a:lstStyle/>
          <a:p>
            <a:r>
              <a:rPr lang="de-CH" sz="3200" dirty="0"/>
              <a:t>Aus den bisherigen </a:t>
            </a:r>
            <a:r>
              <a:rPr lang="de-CH" sz="3200" dirty="0" err="1"/>
              <a:t>Bubenpfadi</a:t>
            </a:r>
            <a:r>
              <a:rPr lang="de-CH" sz="3200" dirty="0"/>
              <a:t>- und </a:t>
            </a:r>
            <a:r>
              <a:rPr lang="de-CH" sz="3200" dirty="0" err="1"/>
              <a:t>Mädchenpfadi</a:t>
            </a:r>
            <a:r>
              <a:rPr lang="de-CH" sz="3200" dirty="0"/>
              <a:t>-Bünden</a:t>
            </a:r>
          </a:p>
          <a:p>
            <a:pPr algn="ctr"/>
            <a:r>
              <a:rPr lang="de-CH" sz="3200" dirty="0"/>
              <a:t>wird 1987 die </a:t>
            </a:r>
            <a:r>
              <a:rPr lang="de-CH" sz="3200" dirty="0" err="1"/>
              <a:t>Pfadibewegung</a:t>
            </a:r>
            <a:r>
              <a:rPr lang="de-CH" sz="3200" dirty="0"/>
              <a:t> Schweiz (PBS)</a:t>
            </a:r>
          </a:p>
        </p:txBody>
      </p:sp>
      <p:pic>
        <p:nvPicPr>
          <p:cNvPr id="13" name="Grafik 12">
            <a:extLst>
              <a:ext uri="{FF2B5EF4-FFF2-40B4-BE49-F238E27FC236}">
                <a16:creationId xmlns:a16="http://schemas.microsoft.com/office/drawing/2014/main" id="{DAF18C44-5793-7106-4390-F0A6FC157CB7}"/>
              </a:ext>
            </a:extLst>
          </p:cNvPr>
          <p:cNvPicPr>
            <a:picLocks noChangeAspect="1"/>
          </p:cNvPicPr>
          <p:nvPr/>
        </p:nvPicPr>
        <p:blipFill>
          <a:blip r:embed="rId2"/>
          <a:stretch>
            <a:fillRect/>
          </a:stretch>
        </p:blipFill>
        <p:spPr>
          <a:xfrm>
            <a:off x="6412591" y="3523688"/>
            <a:ext cx="5206795" cy="1850853"/>
          </a:xfrm>
          <a:prstGeom prst="rect">
            <a:avLst/>
          </a:prstGeom>
        </p:spPr>
      </p:pic>
      <p:pic>
        <p:nvPicPr>
          <p:cNvPr id="15" name="Grafik 14">
            <a:extLst>
              <a:ext uri="{FF2B5EF4-FFF2-40B4-BE49-F238E27FC236}">
                <a16:creationId xmlns:a16="http://schemas.microsoft.com/office/drawing/2014/main" id="{BB5497D5-E4EA-DC69-155F-1407F18E7764}"/>
              </a:ext>
            </a:extLst>
          </p:cNvPr>
          <p:cNvPicPr>
            <a:picLocks noChangeAspect="1"/>
          </p:cNvPicPr>
          <p:nvPr/>
        </p:nvPicPr>
        <p:blipFill>
          <a:blip r:embed="rId3"/>
          <a:stretch>
            <a:fillRect/>
          </a:stretch>
        </p:blipFill>
        <p:spPr>
          <a:xfrm rot="1134489">
            <a:off x="523447" y="3148975"/>
            <a:ext cx="1872204" cy="2600283"/>
          </a:xfrm>
          <a:prstGeom prst="rect">
            <a:avLst/>
          </a:prstGeom>
        </p:spPr>
      </p:pic>
      <p:pic>
        <p:nvPicPr>
          <p:cNvPr id="17" name="Grafik 16">
            <a:extLst>
              <a:ext uri="{FF2B5EF4-FFF2-40B4-BE49-F238E27FC236}">
                <a16:creationId xmlns:a16="http://schemas.microsoft.com/office/drawing/2014/main" id="{0EB7EFB3-5F69-AC16-10EF-E4A50DBCA2B3}"/>
              </a:ext>
            </a:extLst>
          </p:cNvPr>
          <p:cNvPicPr>
            <a:picLocks noChangeAspect="1"/>
          </p:cNvPicPr>
          <p:nvPr/>
        </p:nvPicPr>
        <p:blipFill>
          <a:blip r:embed="rId4"/>
          <a:stretch>
            <a:fillRect/>
          </a:stretch>
        </p:blipFill>
        <p:spPr>
          <a:xfrm rot="20403237">
            <a:off x="3328054" y="3245933"/>
            <a:ext cx="2033549" cy="2406366"/>
          </a:xfrm>
          <a:prstGeom prst="rect">
            <a:avLst/>
          </a:prstGeom>
        </p:spPr>
      </p:pic>
      <p:sp>
        <p:nvSpPr>
          <p:cNvPr id="18" name="Textfeld 17">
            <a:extLst>
              <a:ext uri="{FF2B5EF4-FFF2-40B4-BE49-F238E27FC236}">
                <a16:creationId xmlns:a16="http://schemas.microsoft.com/office/drawing/2014/main" id="{14BA9DF7-D977-D661-88E2-D7044D0834D8}"/>
              </a:ext>
            </a:extLst>
          </p:cNvPr>
          <p:cNvSpPr txBox="1"/>
          <p:nvPr/>
        </p:nvSpPr>
        <p:spPr>
          <a:xfrm>
            <a:off x="2566883" y="3848951"/>
            <a:ext cx="644728" cy="1200329"/>
          </a:xfrm>
          <a:prstGeom prst="rect">
            <a:avLst/>
          </a:prstGeom>
          <a:noFill/>
        </p:spPr>
        <p:txBody>
          <a:bodyPr wrap="none" rtlCol="0">
            <a:spAutoFit/>
          </a:bodyPr>
          <a:lstStyle/>
          <a:p>
            <a:r>
              <a:rPr lang="de-CH" sz="7200" dirty="0"/>
              <a:t>+</a:t>
            </a:r>
          </a:p>
        </p:txBody>
      </p:sp>
      <p:sp>
        <p:nvSpPr>
          <p:cNvPr id="19" name="Textfeld 18">
            <a:extLst>
              <a:ext uri="{FF2B5EF4-FFF2-40B4-BE49-F238E27FC236}">
                <a16:creationId xmlns:a16="http://schemas.microsoft.com/office/drawing/2014/main" id="{F7BD4699-0B51-4718-FAEF-C1AF87B851DA}"/>
              </a:ext>
            </a:extLst>
          </p:cNvPr>
          <p:cNvSpPr txBox="1"/>
          <p:nvPr/>
        </p:nvSpPr>
        <p:spPr>
          <a:xfrm>
            <a:off x="5599321" y="3848951"/>
            <a:ext cx="644728" cy="1200329"/>
          </a:xfrm>
          <a:prstGeom prst="rect">
            <a:avLst/>
          </a:prstGeom>
          <a:noFill/>
        </p:spPr>
        <p:txBody>
          <a:bodyPr wrap="none" rtlCol="0">
            <a:spAutoFit/>
          </a:bodyPr>
          <a:lstStyle/>
          <a:p>
            <a:r>
              <a:rPr lang="de-CH" sz="7200" dirty="0"/>
              <a:t>=</a:t>
            </a:r>
          </a:p>
        </p:txBody>
      </p:sp>
      <p:pic>
        <p:nvPicPr>
          <p:cNvPr id="21" name="Grafik 20">
            <a:extLst>
              <a:ext uri="{FF2B5EF4-FFF2-40B4-BE49-F238E27FC236}">
                <a16:creationId xmlns:a16="http://schemas.microsoft.com/office/drawing/2014/main" id="{7754AF35-CDF7-8334-B656-DA9F93588C9B}"/>
              </a:ext>
            </a:extLst>
          </p:cNvPr>
          <p:cNvPicPr>
            <a:picLocks noChangeAspect="1"/>
          </p:cNvPicPr>
          <p:nvPr/>
        </p:nvPicPr>
        <p:blipFill>
          <a:blip r:embed="rId5"/>
          <a:stretch>
            <a:fillRect/>
          </a:stretch>
        </p:blipFill>
        <p:spPr>
          <a:xfrm>
            <a:off x="6244049" y="4897581"/>
            <a:ext cx="800100" cy="590550"/>
          </a:xfrm>
          <a:prstGeom prst="rect">
            <a:avLst/>
          </a:prstGeom>
        </p:spPr>
      </p:pic>
      <p:pic>
        <p:nvPicPr>
          <p:cNvPr id="5" name="Grafik 4">
            <a:extLst>
              <a:ext uri="{FF2B5EF4-FFF2-40B4-BE49-F238E27FC236}">
                <a16:creationId xmlns:a16="http://schemas.microsoft.com/office/drawing/2014/main" id="{054A36D9-3A6A-9114-7676-C91D6192ED8B}"/>
              </a:ext>
            </a:extLst>
          </p:cNvPr>
          <p:cNvPicPr>
            <a:picLocks noChangeAspect="1"/>
          </p:cNvPicPr>
          <p:nvPr/>
        </p:nvPicPr>
        <p:blipFill>
          <a:blip r:embed="rId6"/>
          <a:stretch>
            <a:fillRect/>
          </a:stretch>
        </p:blipFill>
        <p:spPr>
          <a:xfrm>
            <a:off x="2169383" y="4897581"/>
            <a:ext cx="276225" cy="428625"/>
          </a:xfrm>
          <a:prstGeom prst="rect">
            <a:avLst/>
          </a:prstGeom>
        </p:spPr>
      </p:pic>
      <p:sp>
        <p:nvSpPr>
          <p:cNvPr id="4" name="Textfeld 3">
            <a:extLst>
              <a:ext uri="{FF2B5EF4-FFF2-40B4-BE49-F238E27FC236}">
                <a16:creationId xmlns:a16="http://schemas.microsoft.com/office/drawing/2014/main" id="{79DFEC55-C65F-56BE-580E-9234EF7854D9}"/>
              </a:ext>
            </a:extLst>
          </p:cNvPr>
          <p:cNvSpPr txBox="1"/>
          <p:nvPr/>
        </p:nvSpPr>
        <p:spPr>
          <a:xfrm>
            <a:off x="658344" y="5846544"/>
            <a:ext cx="1705980" cy="923330"/>
          </a:xfrm>
          <a:prstGeom prst="rect">
            <a:avLst/>
          </a:prstGeom>
          <a:noFill/>
        </p:spPr>
        <p:txBody>
          <a:bodyPr wrap="none" rtlCol="0">
            <a:spAutoFit/>
          </a:bodyPr>
          <a:lstStyle/>
          <a:p>
            <a:pPr algn="ctr"/>
            <a:r>
              <a:rPr lang="de-CH" dirty="0"/>
              <a:t>Schweizerischer</a:t>
            </a:r>
          </a:p>
          <a:p>
            <a:pPr algn="ctr"/>
            <a:r>
              <a:rPr lang="de-CH" dirty="0"/>
              <a:t>Pfadfinderbund</a:t>
            </a:r>
          </a:p>
          <a:p>
            <a:pPr algn="ctr"/>
            <a:r>
              <a:rPr lang="de-CH" dirty="0"/>
              <a:t>SPB</a:t>
            </a:r>
          </a:p>
        </p:txBody>
      </p:sp>
      <p:sp>
        <p:nvSpPr>
          <p:cNvPr id="6" name="Textfeld 5">
            <a:extLst>
              <a:ext uri="{FF2B5EF4-FFF2-40B4-BE49-F238E27FC236}">
                <a16:creationId xmlns:a16="http://schemas.microsoft.com/office/drawing/2014/main" id="{BC2FC30F-23BE-416B-5D88-086CB1BF54CE}"/>
              </a:ext>
            </a:extLst>
          </p:cNvPr>
          <p:cNvSpPr txBox="1"/>
          <p:nvPr/>
        </p:nvSpPr>
        <p:spPr>
          <a:xfrm>
            <a:off x="2766452" y="5846544"/>
            <a:ext cx="3218514" cy="923330"/>
          </a:xfrm>
          <a:prstGeom prst="rect">
            <a:avLst/>
          </a:prstGeom>
          <a:noFill/>
        </p:spPr>
        <p:txBody>
          <a:bodyPr wrap="square" rtlCol="0">
            <a:spAutoFit/>
          </a:bodyPr>
          <a:lstStyle/>
          <a:p>
            <a:pPr algn="ctr"/>
            <a:r>
              <a:rPr lang="de-CH" dirty="0"/>
              <a:t>Bund Schweizerischer Pfadfinderinnen</a:t>
            </a:r>
          </a:p>
          <a:p>
            <a:pPr algn="ctr"/>
            <a:r>
              <a:rPr lang="de-CH" dirty="0"/>
              <a:t>BSP</a:t>
            </a:r>
          </a:p>
        </p:txBody>
      </p:sp>
    </p:spTree>
    <p:extLst>
      <p:ext uri="{BB962C8B-B14F-4D97-AF65-F5344CB8AC3E}">
        <p14:creationId xmlns:p14="http://schemas.microsoft.com/office/powerpoint/2010/main" val="3764821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DD9E2-108A-558D-E1C2-74EF477C937A}"/>
              </a:ext>
            </a:extLst>
          </p:cNvPr>
          <p:cNvSpPr>
            <a:spLocks noGrp="1"/>
          </p:cNvSpPr>
          <p:nvPr>
            <p:ph type="title"/>
          </p:nvPr>
        </p:nvSpPr>
        <p:spPr/>
        <p:txBody>
          <a:bodyPr>
            <a:normAutofit/>
          </a:bodyPr>
          <a:lstStyle/>
          <a:p>
            <a:r>
              <a:rPr lang="de-CH" sz="2800" dirty="0">
                <a:latin typeface="+mn-lt"/>
              </a:rPr>
              <a:t>1989</a:t>
            </a:r>
            <a:br>
              <a:rPr lang="de-CH" sz="2800" dirty="0">
                <a:latin typeface="+mn-lt"/>
              </a:rPr>
            </a:br>
            <a:r>
              <a:rPr lang="de-CH" sz="2800" dirty="0">
                <a:latin typeface="+mn-lt"/>
              </a:rPr>
              <a:t>Jubiläumslager «75 Jahre Rheinbund» mit rund 340 Teilnehmern</a:t>
            </a:r>
          </a:p>
        </p:txBody>
      </p:sp>
      <p:pic>
        <p:nvPicPr>
          <p:cNvPr id="5" name="Grafik 4">
            <a:extLst>
              <a:ext uri="{FF2B5EF4-FFF2-40B4-BE49-F238E27FC236}">
                <a16:creationId xmlns:a16="http://schemas.microsoft.com/office/drawing/2014/main" id="{682A27B1-F4FA-2E91-F003-B8F87C26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7323" y="4177797"/>
            <a:ext cx="3798498" cy="2413377"/>
          </a:xfrm>
          <a:prstGeom prst="rect">
            <a:avLst/>
          </a:prstGeom>
        </p:spPr>
      </p:pic>
      <p:pic>
        <p:nvPicPr>
          <p:cNvPr id="7" name="Grafik 6">
            <a:extLst>
              <a:ext uri="{FF2B5EF4-FFF2-40B4-BE49-F238E27FC236}">
                <a16:creationId xmlns:a16="http://schemas.microsoft.com/office/drawing/2014/main" id="{9634313D-57B1-5187-D5F4-16DCC2877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7324" y="1473513"/>
            <a:ext cx="3798498" cy="2518375"/>
          </a:xfrm>
          <a:prstGeom prst="rect">
            <a:avLst/>
          </a:prstGeom>
        </p:spPr>
      </p:pic>
      <p:pic>
        <p:nvPicPr>
          <p:cNvPr id="9" name="Grafik 8">
            <a:extLst>
              <a:ext uri="{FF2B5EF4-FFF2-40B4-BE49-F238E27FC236}">
                <a16:creationId xmlns:a16="http://schemas.microsoft.com/office/drawing/2014/main" id="{316DAAA1-6E6E-36A8-5FE2-FDBF63D1D6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678" y="4177797"/>
            <a:ext cx="4789669" cy="2440847"/>
          </a:xfrm>
          <a:prstGeom prst="rect">
            <a:avLst/>
          </a:prstGeom>
        </p:spPr>
      </p:pic>
      <p:pic>
        <p:nvPicPr>
          <p:cNvPr id="11" name="Grafik 10">
            <a:extLst>
              <a:ext uri="{FF2B5EF4-FFF2-40B4-BE49-F238E27FC236}">
                <a16:creationId xmlns:a16="http://schemas.microsoft.com/office/drawing/2014/main" id="{050F138D-6B8A-4A01-09B8-ADF555177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95260" y="1473513"/>
            <a:ext cx="3482669" cy="1824255"/>
          </a:xfrm>
          <a:prstGeom prst="rect">
            <a:avLst/>
          </a:prstGeom>
        </p:spPr>
      </p:pic>
      <p:pic>
        <p:nvPicPr>
          <p:cNvPr id="13" name="Grafik 12">
            <a:extLst>
              <a:ext uri="{FF2B5EF4-FFF2-40B4-BE49-F238E27FC236}">
                <a16:creationId xmlns:a16="http://schemas.microsoft.com/office/drawing/2014/main" id="{8160E131-D0BD-2BA4-9213-B70906ACFF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1541" y="3834242"/>
            <a:ext cx="1719130" cy="2784402"/>
          </a:xfrm>
          <a:prstGeom prst="rect">
            <a:avLst/>
          </a:prstGeom>
        </p:spPr>
      </p:pic>
      <p:pic>
        <p:nvPicPr>
          <p:cNvPr id="15" name="Grafik 14">
            <a:extLst>
              <a:ext uri="{FF2B5EF4-FFF2-40B4-BE49-F238E27FC236}">
                <a16:creationId xmlns:a16="http://schemas.microsoft.com/office/drawing/2014/main" id="{71A49A6A-1A73-200D-0B58-B61A93F563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37" y="1473513"/>
            <a:ext cx="3311488" cy="2462771"/>
          </a:xfrm>
          <a:prstGeom prst="rect">
            <a:avLst/>
          </a:prstGeom>
        </p:spPr>
      </p:pic>
      <p:sp>
        <p:nvSpPr>
          <p:cNvPr id="16" name="Textfeld 15">
            <a:extLst>
              <a:ext uri="{FF2B5EF4-FFF2-40B4-BE49-F238E27FC236}">
                <a16:creationId xmlns:a16="http://schemas.microsoft.com/office/drawing/2014/main" id="{3EBA6CAE-778F-C51E-B456-DAD67BD21119}"/>
              </a:ext>
            </a:extLst>
          </p:cNvPr>
          <p:cNvSpPr txBox="1"/>
          <p:nvPr/>
        </p:nvSpPr>
        <p:spPr>
          <a:xfrm>
            <a:off x="3915847" y="3273618"/>
            <a:ext cx="3657220" cy="584775"/>
          </a:xfrm>
          <a:prstGeom prst="rect">
            <a:avLst/>
          </a:prstGeom>
          <a:noFill/>
        </p:spPr>
        <p:txBody>
          <a:bodyPr wrap="none" rtlCol="0">
            <a:spAutoFit/>
          </a:bodyPr>
          <a:lstStyle/>
          <a:p>
            <a:r>
              <a:rPr lang="de-CH" sz="1600" dirty="0"/>
              <a:t>Die Pfadi in Le </a:t>
            </a:r>
            <a:r>
              <a:rPr lang="de-CH" sz="1600" dirty="0" err="1"/>
              <a:t>Noirmont</a:t>
            </a:r>
            <a:r>
              <a:rPr lang="de-CH" sz="1600" dirty="0"/>
              <a:t> (Freiberge / JU)</a:t>
            </a:r>
          </a:p>
          <a:p>
            <a:r>
              <a:rPr lang="de-CH" sz="1600" dirty="0"/>
              <a:t>Die Wölfe in Lagerhäusern der Umgebung</a:t>
            </a:r>
          </a:p>
        </p:txBody>
      </p:sp>
    </p:spTree>
    <p:extLst>
      <p:ext uri="{BB962C8B-B14F-4D97-AF65-F5344CB8AC3E}">
        <p14:creationId xmlns:p14="http://schemas.microsoft.com/office/powerpoint/2010/main" val="1426686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D62B75-5404-C7F5-4A71-7322A40D296E}"/>
              </a:ext>
            </a:extLst>
          </p:cNvPr>
          <p:cNvSpPr>
            <a:spLocks noGrp="1"/>
          </p:cNvSpPr>
          <p:nvPr>
            <p:ph type="title"/>
          </p:nvPr>
        </p:nvSpPr>
        <p:spPr/>
        <p:txBody>
          <a:bodyPr>
            <a:normAutofit/>
          </a:bodyPr>
          <a:lstStyle/>
          <a:p>
            <a:r>
              <a:rPr lang="de-CH" sz="2800" dirty="0">
                <a:latin typeface="+mn-lt"/>
              </a:rPr>
              <a:t>1991</a:t>
            </a:r>
            <a:br>
              <a:rPr lang="de-CH" sz="2800" dirty="0">
                <a:latin typeface="+mn-lt"/>
              </a:rPr>
            </a:br>
            <a:r>
              <a:rPr lang="de-CH" sz="2800" dirty="0">
                <a:latin typeface="+mn-lt"/>
              </a:rPr>
              <a:t>Die </a:t>
            </a:r>
            <a:r>
              <a:rPr lang="de-CH" sz="2800" dirty="0" err="1">
                <a:latin typeface="+mn-lt"/>
              </a:rPr>
              <a:t>Riehener</a:t>
            </a:r>
            <a:r>
              <a:rPr lang="de-CH" sz="2800" dirty="0">
                <a:latin typeface="+mn-lt"/>
              </a:rPr>
              <a:t> </a:t>
            </a:r>
            <a:r>
              <a:rPr lang="de-CH" sz="2800" dirty="0" err="1">
                <a:latin typeface="+mn-lt"/>
              </a:rPr>
              <a:t>Pfadiabteilungen</a:t>
            </a:r>
            <a:r>
              <a:rPr lang="de-CH" sz="2800" dirty="0">
                <a:latin typeface="+mn-lt"/>
              </a:rPr>
              <a:t> gründen eine Interessengemeinschaft:</a:t>
            </a:r>
          </a:p>
        </p:txBody>
      </p:sp>
      <p:sp>
        <p:nvSpPr>
          <p:cNvPr id="3" name="Textfeld 2">
            <a:extLst>
              <a:ext uri="{FF2B5EF4-FFF2-40B4-BE49-F238E27FC236}">
                <a16:creationId xmlns:a16="http://schemas.microsoft.com/office/drawing/2014/main" id="{A8B8FDB8-4EEE-E388-27BC-D09ABD9CBC0B}"/>
              </a:ext>
            </a:extLst>
          </p:cNvPr>
          <p:cNvSpPr txBox="1"/>
          <p:nvPr/>
        </p:nvSpPr>
        <p:spPr>
          <a:xfrm>
            <a:off x="4399408" y="1605518"/>
            <a:ext cx="2790572" cy="707886"/>
          </a:xfrm>
          <a:prstGeom prst="rect">
            <a:avLst/>
          </a:prstGeom>
          <a:noFill/>
          <a:ln w="38100">
            <a:solidFill>
              <a:srgbClr val="0070C0"/>
            </a:solidFill>
          </a:ln>
        </p:spPr>
        <p:txBody>
          <a:bodyPr wrap="none" rtlCol="0">
            <a:spAutoFit/>
          </a:bodyPr>
          <a:lstStyle/>
          <a:p>
            <a:r>
              <a:rPr lang="de-CH" sz="4000" dirty="0"/>
              <a:t>Pfadi Riehen</a:t>
            </a:r>
          </a:p>
        </p:txBody>
      </p:sp>
      <p:pic>
        <p:nvPicPr>
          <p:cNvPr id="5" name="Grafik 4">
            <a:extLst>
              <a:ext uri="{FF2B5EF4-FFF2-40B4-BE49-F238E27FC236}">
                <a16:creationId xmlns:a16="http://schemas.microsoft.com/office/drawing/2014/main" id="{300703AF-EB93-7B5B-197F-81B5A735BC98}"/>
              </a:ext>
            </a:extLst>
          </p:cNvPr>
          <p:cNvPicPr>
            <a:picLocks noChangeAspect="1"/>
          </p:cNvPicPr>
          <p:nvPr/>
        </p:nvPicPr>
        <p:blipFill>
          <a:blip r:embed="rId2"/>
          <a:stretch>
            <a:fillRect/>
          </a:stretch>
        </p:blipFill>
        <p:spPr>
          <a:xfrm>
            <a:off x="4550995" y="2362432"/>
            <a:ext cx="2367747" cy="2182165"/>
          </a:xfrm>
          <a:prstGeom prst="rect">
            <a:avLst/>
          </a:prstGeom>
        </p:spPr>
      </p:pic>
      <p:pic>
        <p:nvPicPr>
          <p:cNvPr id="7" name="Grafik 6">
            <a:extLst>
              <a:ext uri="{FF2B5EF4-FFF2-40B4-BE49-F238E27FC236}">
                <a16:creationId xmlns:a16="http://schemas.microsoft.com/office/drawing/2014/main" id="{5110DB25-0F1B-02B5-57E9-49D211D9A4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44" y="4458079"/>
            <a:ext cx="2507817" cy="1658845"/>
          </a:xfrm>
          <a:prstGeom prst="rect">
            <a:avLst/>
          </a:prstGeom>
        </p:spPr>
      </p:pic>
      <p:pic>
        <p:nvPicPr>
          <p:cNvPr id="9" name="Grafik 8">
            <a:extLst>
              <a:ext uri="{FF2B5EF4-FFF2-40B4-BE49-F238E27FC236}">
                <a16:creationId xmlns:a16="http://schemas.microsoft.com/office/drawing/2014/main" id="{571E6F3D-5DF2-BDBE-7089-0025439666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6171" y="4372593"/>
            <a:ext cx="1757047" cy="1839871"/>
          </a:xfrm>
          <a:prstGeom prst="rect">
            <a:avLst/>
          </a:prstGeom>
        </p:spPr>
      </p:pic>
      <p:pic>
        <p:nvPicPr>
          <p:cNvPr id="11" name="Grafik 10">
            <a:extLst>
              <a:ext uri="{FF2B5EF4-FFF2-40B4-BE49-F238E27FC236}">
                <a16:creationId xmlns:a16="http://schemas.microsoft.com/office/drawing/2014/main" id="{7D929BBE-89EE-EB1C-D350-286AB0C7D4F7}"/>
              </a:ext>
            </a:extLst>
          </p:cNvPr>
          <p:cNvPicPr>
            <a:picLocks noChangeAspect="1"/>
          </p:cNvPicPr>
          <p:nvPr/>
        </p:nvPicPr>
        <p:blipFill>
          <a:blip r:embed="rId5"/>
          <a:stretch>
            <a:fillRect/>
          </a:stretch>
        </p:blipFill>
        <p:spPr>
          <a:xfrm>
            <a:off x="3041308" y="4304145"/>
            <a:ext cx="1763940" cy="1908319"/>
          </a:xfrm>
          <a:prstGeom prst="rect">
            <a:avLst/>
          </a:prstGeom>
        </p:spPr>
      </p:pic>
      <p:pic>
        <p:nvPicPr>
          <p:cNvPr id="13" name="Grafik 12">
            <a:extLst>
              <a:ext uri="{FF2B5EF4-FFF2-40B4-BE49-F238E27FC236}">
                <a16:creationId xmlns:a16="http://schemas.microsoft.com/office/drawing/2014/main" id="{BFA33F53-9D07-9FA1-AC35-063050B8A757}"/>
              </a:ext>
            </a:extLst>
          </p:cNvPr>
          <p:cNvPicPr>
            <a:picLocks noChangeAspect="1"/>
          </p:cNvPicPr>
          <p:nvPr/>
        </p:nvPicPr>
        <p:blipFill>
          <a:blip r:embed="rId6"/>
          <a:stretch>
            <a:fillRect/>
          </a:stretch>
        </p:blipFill>
        <p:spPr>
          <a:xfrm>
            <a:off x="6739851" y="4366051"/>
            <a:ext cx="2177764" cy="1750873"/>
          </a:xfrm>
          <a:prstGeom prst="rect">
            <a:avLst/>
          </a:prstGeom>
        </p:spPr>
      </p:pic>
      <p:pic>
        <p:nvPicPr>
          <p:cNvPr id="15" name="Grafik 14">
            <a:extLst>
              <a:ext uri="{FF2B5EF4-FFF2-40B4-BE49-F238E27FC236}">
                <a16:creationId xmlns:a16="http://schemas.microsoft.com/office/drawing/2014/main" id="{269E34E7-58AF-8C70-78B9-7B19148AEC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2238" y="4366051"/>
            <a:ext cx="2321562" cy="1721675"/>
          </a:xfrm>
          <a:prstGeom prst="rect">
            <a:avLst/>
          </a:prstGeom>
        </p:spPr>
      </p:pic>
      <p:sp>
        <p:nvSpPr>
          <p:cNvPr id="16" name="Textfeld 15">
            <a:extLst>
              <a:ext uri="{FF2B5EF4-FFF2-40B4-BE49-F238E27FC236}">
                <a16:creationId xmlns:a16="http://schemas.microsoft.com/office/drawing/2014/main" id="{BC173E0A-DE7E-CB5D-393B-FFBCD7996C8A}"/>
              </a:ext>
            </a:extLst>
          </p:cNvPr>
          <p:cNvSpPr txBox="1"/>
          <p:nvPr/>
        </p:nvSpPr>
        <p:spPr>
          <a:xfrm>
            <a:off x="9744363" y="5947647"/>
            <a:ext cx="1043940" cy="338554"/>
          </a:xfrm>
          <a:prstGeom prst="rect">
            <a:avLst/>
          </a:prstGeom>
          <a:noFill/>
        </p:spPr>
        <p:txBody>
          <a:bodyPr wrap="none" rtlCol="0">
            <a:spAutoFit/>
          </a:bodyPr>
          <a:lstStyle/>
          <a:p>
            <a:r>
              <a:rPr lang="de-CH" sz="1600" dirty="0"/>
              <a:t>gegr. 2015</a:t>
            </a:r>
          </a:p>
        </p:txBody>
      </p:sp>
    </p:spTree>
    <p:extLst>
      <p:ext uri="{BB962C8B-B14F-4D97-AF65-F5344CB8AC3E}">
        <p14:creationId xmlns:p14="http://schemas.microsoft.com/office/powerpoint/2010/main" val="3708477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8D89F0-D715-1425-007A-80EA8094C0C5}"/>
              </a:ext>
            </a:extLst>
          </p:cNvPr>
          <p:cNvSpPr>
            <a:spLocks noGrp="1"/>
          </p:cNvSpPr>
          <p:nvPr>
            <p:ph type="title"/>
          </p:nvPr>
        </p:nvSpPr>
        <p:spPr>
          <a:xfrm>
            <a:off x="838199" y="365125"/>
            <a:ext cx="10696575" cy="1325563"/>
          </a:xfrm>
        </p:spPr>
        <p:txBody>
          <a:bodyPr>
            <a:normAutofit/>
          </a:bodyPr>
          <a:lstStyle/>
          <a:p>
            <a:r>
              <a:rPr lang="de-CH" sz="2800" dirty="0">
                <a:latin typeface="+mn-lt"/>
              </a:rPr>
              <a:t>1990</a:t>
            </a:r>
            <a:br>
              <a:rPr lang="de-CH" sz="2800" dirty="0">
                <a:latin typeface="+mn-lt"/>
              </a:rPr>
            </a:br>
            <a:r>
              <a:rPr lang="de-CH" sz="2800" dirty="0">
                <a:latin typeface="+mn-lt"/>
              </a:rPr>
              <a:t>Wolfsübertritt: mit dem Floss über die </a:t>
            </a:r>
            <a:r>
              <a:rPr lang="de-CH" sz="2800" dirty="0" err="1">
                <a:latin typeface="+mn-lt"/>
              </a:rPr>
              <a:t>Birs</a:t>
            </a:r>
            <a:r>
              <a:rPr lang="de-CH" sz="2800" dirty="0">
                <a:latin typeface="+mn-lt"/>
              </a:rPr>
              <a:t> von den Wölfen zu den Pfadis</a:t>
            </a:r>
          </a:p>
        </p:txBody>
      </p:sp>
      <p:pic>
        <p:nvPicPr>
          <p:cNvPr id="4" name="Grafik 3">
            <a:extLst>
              <a:ext uri="{FF2B5EF4-FFF2-40B4-BE49-F238E27FC236}">
                <a16:creationId xmlns:a16="http://schemas.microsoft.com/office/drawing/2014/main" id="{79B858E3-B1D2-67E7-0942-352FAD68F9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1501" y="1483536"/>
            <a:ext cx="4222542" cy="2755468"/>
          </a:xfrm>
          <a:prstGeom prst="rect">
            <a:avLst/>
          </a:prstGeom>
        </p:spPr>
      </p:pic>
      <p:pic>
        <p:nvPicPr>
          <p:cNvPr id="6" name="Grafik 5">
            <a:extLst>
              <a:ext uri="{FF2B5EF4-FFF2-40B4-BE49-F238E27FC236}">
                <a16:creationId xmlns:a16="http://schemas.microsoft.com/office/drawing/2014/main" id="{3C3954E1-27F5-52DC-14BD-B3B008BDF3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0788" y="1483536"/>
            <a:ext cx="3664361" cy="2755468"/>
          </a:xfrm>
          <a:prstGeom prst="rect">
            <a:avLst/>
          </a:prstGeom>
        </p:spPr>
      </p:pic>
      <p:pic>
        <p:nvPicPr>
          <p:cNvPr id="8" name="Grafik 7">
            <a:extLst>
              <a:ext uri="{FF2B5EF4-FFF2-40B4-BE49-F238E27FC236}">
                <a16:creationId xmlns:a16="http://schemas.microsoft.com/office/drawing/2014/main" id="{5A587A67-B702-7832-646D-F74456BAB4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199" y="4446339"/>
            <a:ext cx="3120518" cy="2096119"/>
          </a:xfrm>
          <a:prstGeom prst="rect">
            <a:avLst/>
          </a:prstGeom>
        </p:spPr>
      </p:pic>
      <p:pic>
        <p:nvPicPr>
          <p:cNvPr id="10" name="Grafik 9">
            <a:extLst>
              <a:ext uri="{FF2B5EF4-FFF2-40B4-BE49-F238E27FC236}">
                <a16:creationId xmlns:a16="http://schemas.microsoft.com/office/drawing/2014/main" id="{06CD32DD-0F4F-ED47-41F6-169CC5FB9BEF}"/>
              </a:ext>
            </a:extLst>
          </p:cNvPr>
          <p:cNvPicPr>
            <a:picLocks noChangeAspect="1"/>
          </p:cNvPicPr>
          <p:nvPr/>
        </p:nvPicPr>
        <p:blipFill>
          <a:blip r:embed="rId5"/>
          <a:stretch>
            <a:fillRect/>
          </a:stretch>
        </p:blipFill>
        <p:spPr>
          <a:xfrm>
            <a:off x="4362523" y="4446339"/>
            <a:ext cx="2794825" cy="2096119"/>
          </a:xfrm>
          <a:prstGeom prst="rect">
            <a:avLst/>
          </a:prstGeom>
        </p:spPr>
      </p:pic>
      <p:pic>
        <p:nvPicPr>
          <p:cNvPr id="14" name="Grafik 13">
            <a:extLst>
              <a:ext uri="{FF2B5EF4-FFF2-40B4-BE49-F238E27FC236}">
                <a16:creationId xmlns:a16="http://schemas.microsoft.com/office/drawing/2014/main" id="{7E882AFC-9E7D-1D7E-0555-A3CCA0E15F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71501" y="4446339"/>
            <a:ext cx="4222542" cy="2096119"/>
          </a:xfrm>
          <a:prstGeom prst="rect">
            <a:avLst/>
          </a:prstGeom>
        </p:spPr>
      </p:pic>
      <p:pic>
        <p:nvPicPr>
          <p:cNvPr id="20" name="Grafik 19">
            <a:extLst>
              <a:ext uri="{FF2B5EF4-FFF2-40B4-BE49-F238E27FC236}">
                <a16:creationId xmlns:a16="http://schemas.microsoft.com/office/drawing/2014/main" id="{3F124965-2508-CED9-81A0-EF7C6D27CD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2080" y="1500222"/>
            <a:ext cx="2738782" cy="2738782"/>
          </a:xfrm>
          <a:prstGeom prst="rect">
            <a:avLst/>
          </a:prstGeom>
        </p:spPr>
      </p:pic>
    </p:spTree>
    <p:extLst>
      <p:ext uri="{BB962C8B-B14F-4D97-AF65-F5344CB8AC3E}">
        <p14:creationId xmlns:p14="http://schemas.microsoft.com/office/powerpoint/2010/main" val="210839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EC2443-FD96-3D3F-5B7F-F5A9AC278E8A}"/>
              </a:ext>
            </a:extLst>
          </p:cNvPr>
          <p:cNvSpPr>
            <a:spLocks noGrp="1"/>
          </p:cNvSpPr>
          <p:nvPr>
            <p:ph type="title"/>
          </p:nvPr>
        </p:nvSpPr>
        <p:spPr>
          <a:xfrm>
            <a:off x="724070" y="436993"/>
            <a:ext cx="3059546" cy="1325563"/>
          </a:xfrm>
        </p:spPr>
        <p:txBody>
          <a:bodyPr>
            <a:normAutofit/>
          </a:bodyPr>
          <a:lstStyle/>
          <a:p>
            <a:r>
              <a:rPr lang="de-CH" sz="2800" dirty="0">
                <a:latin typeface="+mn-lt"/>
              </a:rPr>
              <a:t>1921</a:t>
            </a:r>
            <a:br>
              <a:rPr lang="de-CH" sz="2800" dirty="0">
                <a:latin typeface="+mn-lt"/>
              </a:rPr>
            </a:br>
            <a:r>
              <a:rPr lang="de-CH" sz="2800" dirty="0">
                <a:latin typeface="+mn-lt"/>
              </a:rPr>
              <a:t>Die Rover</a:t>
            </a:r>
            <a:br>
              <a:rPr lang="de-CH" sz="2800" dirty="0">
                <a:latin typeface="+mn-lt"/>
              </a:rPr>
            </a:br>
            <a:r>
              <a:rPr lang="de-CH" sz="2800" dirty="0">
                <a:latin typeface="+mn-lt"/>
              </a:rPr>
              <a:t>werden gegründet</a:t>
            </a:r>
          </a:p>
        </p:txBody>
      </p:sp>
      <p:sp>
        <p:nvSpPr>
          <p:cNvPr id="6" name="Titel 1">
            <a:extLst>
              <a:ext uri="{FF2B5EF4-FFF2-40B4-BE49-F238E27FC236}">
                <a16:creationId xmlns:a16="http://schemas.microsoft.com/office/drawing/2014/main" id="{AE4F1E6C-EDED-0C8E-9A03-67607843C59D}"/>
              </a:ext>
            </a:extLst>
          </p:cNvPr>
          <p:cNvSpPr txBox="1">
            <a:spLocks/>
          </p:cNvSpPr>
          <p:nvPr/>
        </p:nvSpPr>
        <p:spPr>
          <a:xfrm>
            <a:off x="6272040" y="531088"/>
            <a:ext cx="293947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800" dirty="0">
                <a:latin typeface="+mn-lt"/>
              </a:rPr>
              <a:t>1922</a:t>
            </a:r>
            <a:br>
              <a:rPr lang="de-CH" sz="2800" dirty="0">
                <a:latin typeface="+mn-lt"/>
              </a:rPr>
            </a:br>
            <a:r>
              <a:rPr lang="de-CH" sz="2800" dirty="0">
                <a:latin typeface="+mn-lt"/>
              </a:rPr>
              <a:t>Die Wölfe</a:t>
            </a:r>
          </a:p>
          <a:p>
            <a:r>
              <a:rPr lang="de-CH" sz="2800" dirty="0">
                <a:latin typeface="+mn-lt"/>
              </a:rPr>
              <a:t>werden gegründet</a:t>
            </a:r>
          </a:p>
        </p:txBody>
      </p:sp>
      <p:pic>
        <p:nvPicPr>
          <p:cNvPr id="8" name="Grafik 7">
            <a:extLst>
              <a:ext uri="{FF2B5EF4-FFF2-40B4-BE49-F238E27FC236}">
                <a16:creationId xmlns:a16="http://schemas.microsoft.com/office/drawing/2014/main" id="{E6F6A910-BEDD-73FD-75A0-97E7C45B2B97}"/>
              </a:ext>
            </a:extLst>
          </p:cNvPr>
          <p:cNvPicPr>
            <a:picLocks noChangeAspect="1"/>
          </p:cNvPicPr>
          <p:nvPr/>
        </p:nvPicPr>
        <p:blipFill>
          <a:blip r:embed="rId2"/>
          <a:stretch>
            <a:fillRect/>
          </a:stretch>
        </p:blipFill>
        <p:spPr>
          <a:xfrm>
            <a:off x="9534051" y="304650"/>
            <a:ext cx="2390009" cy="2433782"/>
          </a:xfrm>
          <a:prstGeom prst="rect">
            <a:avLst/>
          </a:prstGeom>
        </p:spPr>
      </p:pic>
      <p:pic>
        <p:nvPicPr>
          <p:cNvPr id="10" name="Grafik 9">
            <a:extLst>
              <a:ext uri="{FF2B5EF4-FFF2-40B4-BE49-F238E27FC236}">
                <a16:creationId xmlns:a16="http://schemas.microsoft.com/office/drawing/2014/main" id="{360711D8-E989-566E-99F1-09A5812C2E32}"/>
              </a:ext>
            </a:extLst>
          </p:cNvPr>
          <p:cNvPicPr>
            <a:picLocks noChangeAspect="1"/>
          </p:cNvPicPr>
          <p:nvPr/>
        </p:nvPicPr>
        <p:blipFill>
          <a:blip r:embed="rId3"/>
          <a:stretch>
            <a:fillRect/>
          </a:stretch>
        </p:blipFill>
        <p:spPr>
          <a:xfrm>
            <a:off x="3617502" y="503669"/>
            <a:ext cx="1852456" cy="1915039"/>
          </a:xfrm>
          <a:prstGeom prst="rect">
            <a:avLst/>
          </a:prstGeom>
        </p:spPr>
      </p:pic>
      <p:pic>
        <p:nvPicPr>
          <p:cNvPr id="12" name="Grafik 11">
            <a:extLst>
              <a:ext uri="{FF2B5EF4-FFF2-40B4-BE49-F238E27FC236}">
                <a16:creationId xmlns:a16="http://schemas.microsoft.com/office/drawing/2014/main" id="{81549D24-897F-F300-9FA2-A598CDA794B3}"/>
              </a:ext>
            </a:extLst>
          </p:cNvPr>
          <p:cNvPicPr>
            <a:picLocks noChangeAspect="1"/>
          </p:cNvPicPr>
          <p:nvPr/>
        </p:nvPicPr>
        <p:blipFill>
          <a:blip r:embed="rId4"/>
          <a:stretch>
            <a:fillRect/>
          </a:stretch>
        </p:blipFill>
        <p:spPr>
          <a:xfrm>
            <a:off x="890183" y="2418708"/>
            <a:ext cx="3963371" cy="4157583"/>
          </a:xfrm>
          <a:prstGeom prst="rect">
            <a:avLst/>
          </a:prstGeom>
        </p:spPr>
      </p:pic>
      <p:pic>
        <p:nvPicPr>
          <p:cNvPr id="19" name="Grafik 18">
            <a:extLst>
              <a:ext uri="{FF2B5EF4-FFF2-40B4-BE49-F238E27FC236}">
                <a16:creationId xmlns:a16="http://schemas.microsoft.com/office/drawing/2014/main" id="{10BB7D4F-68A1-5F33-393E-EF214D2FE5F8}"/>
              </a:ext>
            </a:extLst>
          </p:cNvPr>
          <p:cNvPicPr>
            <a:picLocks noChangeAspect="1"/>
          </p:cNvPicPr>
          <p:nvPr/>
        </p:nvPicPr>
        <p:blipFill>
          <a:blip r:embed="rId5"/>
          <a:stretch>
            <a:fillRect/>
          </a:stretch>
        </p:blipFill>
        <p:spPr>
          <a:xfrm>
            <a:off x="6448399" y="2418707"/>
            <a:ext cx="3129712" cy="4162277"/>
          </a:xfrm>
          <a:prstGeom prst="rect">
            <a:avLst/>
          </a:prstGeom>
        </p:spPr>
      </p:pic>
    </p:spTree>
    <p:extLst>
      <p:ext uri="{BB962C8B-B14F-4D97-AF65-F5344CB8AC3E}">
        <p14:creationId xmlns:p14="http://schemas.microsoft.com/office/powerpoint/2010/main" val="3193374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E57DB-DC4D-6EBD-43F8-D3F9D29AF30B}"/>
              </a:ext>
            </a:extLst>
          </p:cNvPr>
          <p:cNvSpPr>
            <a:spLocks noGrp="1"/>
          </p:cNvSpPr>
          <p:nvPr>
            <p:ph type="title"/>
          </p:nvPr>
        </p:nvSpPr>
        <p:spPr/>
        <p:txBody>
          <a:bodyPr>
            <a:normAutofit/>
          </a:bodyPr>
          <a:lstStyle/>
          <a:p>
            <a:r>
              <a:rPr lang="de-CH" sz="2800" dirty="0">
                <a:latin typeface="+mn-lt"/>
              </a:rPr>
              <a:t>1990</a:t>
            </a:r>
            <a:br>
              <a:rPr lang="de-CH" sz="2800" dirty="0">
                <a:latin typeface="+mn-lt"/>
              </a:rPr>
            </a:br>
            <a:r>
              <a:rPr lang="de-CH" sz="2800" dirty="0" err="1">
                <a:latin typeface="+mn-lt"/>
              </a:rPr>
              <a:t>Gemsberg</a:t>
            </a:r>
            <a:r>
              <a:rPr lang="de-CH" sz="2800" dirty="0">
                <a:latin typeface="+mn-lt"/>
              </a:rPr>
              <a:t> im Herbstlager in </a:t>
            </a:r>
            <a:r>
              <a:rPr lang="de-CH" sz="2800" dirty="0" err="1">
                <a:latin typeface="+mn-lt"/>
              </a:rPr>
              <a:t>Wassen</a:t>
            </a:r>
            <a:r>
              <a:rPr lang="de-CH" sz="2800" dirty="0">
                <a:latin typeface="+mn-lt"/>
              </a:rPr>
              <a:t> (UR)</a:t>
            </a:r>
          </a:p>
        </p:txBody>
      </p:sp>
      <p:pic>
        <p:nvPicPr>
          <p:cNvPr id="4" name="Grafik 3">
            <a:extLst>
              <a:ext uri="{FF2B5EF4-FFF2-40B4-BE49-F238E27FC236}">
                <a16:creationId xmlns:a16="http://schemas.microsoft.com/office/drawing/2014/main" id="{635B3D58-1D45-AE3B-8D9D-7EA64C118C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4276" y="1473500"/>
            <a:ext cx="3752100" cy="2602076"/>
          </a:xfrm>
          <a:prstGeom prst="rect">
            <a:avLst/>
          </a:prstGeom>
        </p:spPr>
      </p:pic>
      <p:pic>
        <p:nvPicPr>
          <p:cNvPr id="6" name="Grafik 5">
            <a:extLst>
              <a:ext uri="{FF2B5EF4-FFF2-40B4-BE49-F238E27FC236}">
                <a16:creationId xmlns:a16="http://schemas.microsoft.com/office/drawing/2014/main" id="{9B65A9BE-E310-2532-2A24-62942C4144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0075" y="229394"/>
            <a:ext cx="3403969" cy="3250406"/>
          </a:xfrm>
          <a:prstGeom prst="rect">
            <a:avLst/>
          </a:prstGeom>
        </p:spPr>
      </p:pic>
      <p:pic>
        <p:nvPicPr>
          <p:cNvPr id="8" name="Grafik 7">
            <a:extLst>
              <a:ext uri="{FF2B5EF4-FFF2-40B4-BE49-F238E27FC236}">
                <a16:creationId xmlns:a16="http://schemas.microsoft.com/office/drawing/2014/main" id="{1AB71818-6767-26C1-D3B7-5C7BCBF181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0075" y="3698169"/>
            <a:ext cx="3426911" cy="2928056"/>
          </a:xfrm>
          <a:prstGeom prst="rect">
            <a:avLst/>
          </a:prstGeom>
        </p:spPr>
      </p:pic>
      <p:pic>
        <p:nvPicPr>
          <p:cNvPr id="10" name="Grafik 9">
            <a:extLst>
              <a:ext uri="{FF2B5EF4-FFF2-40B4-BE49-F238E27FC236}">
                <a16:creationId xmlns:a16="http://schemas.microsoft.com/office/drawing/2014/main" id="{CE50FED9-E9F5-F794-451D-4097BA8062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014" y="4235750"/>
            <a:ext cx="4590625" cy="2390475"/>
          </a:xfrm>
          <a:prstGeom prst="rect">
            <a:avLst/>
          </a:prstGeom>
        </p:spPr>
      </p:pic>
      <p:pic>
        <p:nvPicPr>
          <p:cNvPr id="12" name="Grafik 11">
            <a:extLst>
              <a:ext uri="{FF2B5EF4-FFF2-40B4-BE49-F238E27FC236}">
                <a16:creationId xmlns:a16="http://schemas.microsoft.com/office/drawing/2014/main" id="{00906FE5-9FBD-20BE-0F71-A0FB454704C0}"/>
              </a:ext>
            </a:extLst>
          </p:cNvPr>
          <p:cNvPicPr>
            <a:picLocks noChangeAspect="1"/>
          </p:cNvPicPr>
          <p:nvPr/>
        </p:nvPicPr>
        <p:blipFill>
          <a:blip r:embed="rId6"/>
          <a:stretch>
            <a:fillRect/>
          </a:stretch>
        </p:blipFill>
        <p:spPr>
          <a:xfrm>
            <a:off x="5529312" y="1847697"/>
            <a:ext cx="2218609" cy="4455758"/>
          </a:xfrm>
          <a:prstGeom prst="rect">
            <a:avLst/>
          </a:prstGeom>
        </p:spPr>
      </p:pic>
    </p:spTree>
    <p:extLst>
      <p:ext uri="{BB962C8B-B14F-4D97-AF65-F5344CB8AC3E}">
        <p14:creationId xmlns:p14="http://schemas.microsoft.com/office/powerpoint/2010/main" val="309488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2E84347D-EBD5-D8C5-7E7E-E294B24929B2}"/>
              </a:ext>
            </a:extLst>
          </p:cNvPr>
          <p:cNvSpPr/>
          <p:nvPr/>
        </p:nvSpPr>
        <p:spPr>
          <a:xfrm>
            <a:off x="3457575" y="1571625"/>
            <a:ext cx="5067300" cy="4921250"/>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7FE60291-624B-239C-7FE9-E2ED2E3261BA}"/>
              </a:ext>
            </a:extLst>
          </p:cNvPr>
          <p:cNvSpPr>
            <a:spLocks noGrp="1"/>
          </p:cNvSpPr>
          <p:nvPr>
            <p:ph type="title"/>
          </p:nvPr>
        </p:nvSpPr>
        <p:spPr/>
        <p:txBody>
          <a:bodyPr>
            <a:normAutofit/>
          </a:bodyPr>
          <a:lstStyle/>
          <a:p>
            <a:r>
              <a:rPr lang="de-CH" sz="2800" dirty="0">
                <a:latin typeface="+mn-lt"/>
              </a:rPr>
              <a:t>1992</a:t>
            </a:r>
            <a:br>
              <a:rPr lang="de-CH" sz="2800" dirty="0">
                <a:latin typeface="+mn-lt"/>
              </a:rPr>
            </a:br>
            <a:r>
              <a:rPr lang="de-CH" sz="2800" dirty="0">
                <a:latin typeface="+mn-lt"/>
              </a:rPr>
              <a:t>Gründung des Bezirks Rheinbund innerhalb der Pfadi Region Basel</a:t>
            </a:r>
          </a:p>
        </p:txBody>
      </p:sp>
      <p:pic>
        <p:nvPicPr>
          <p:cNvPr id="5" name="Grafik 4">
            <a:extLst>
              <a:ext uri="{FF2B5EF4-FFF2-40B4-BE49-F238E27FC236}">
                <a16:creationId xmlns:a16="http://schemas.microsoft.com/office/drawing/2014/main" id="{1C6BE618-ED61-30DB-3C81-F646C46763F7}"/>
              </a:ext>
            </a:extLst>
          </p:cNvPr>
          <p:cNvPicPr>
            <a:picLocks noChangeAspect="1"/>
          </p:cNvPicPr>
          <p:nvPr/>
        </p:nvPicPr>
        <p:blipFill>
          <a:blip r:embed="rId2"/>
          <a:stretch>
            <a:fillRect/>
          </a:stretch>
        </p:blipFill>
        <p:spPr>
          <a:xfrm>
            <a:off x="5356086" y="1683064"/>
            <a:ext cx="1270277" cy="1354962"/>
          </a:xfrm>
          <a:prstGeom prst="rect">
            <a:avLst/>
          </a:prstGeom>
          <a:solidFill>
            <a:srgbClr val="FFFF66"/>
          </a:solidFill>
        </p:spPr>
      </p:pic>
      <p:pic>
        <p:nvPicPr>
          <p:cNvPr id="6" name="Grafik 5">
            <a:extLst>
              <a:ext uri="{FF2B5EF4-FFF2-40B4-BE49-F238E27FC236}">
                <a16:creationId xmlns:a16="http://schemas.microsoft.com/office/drawing/2014/main" id="{E29495AC-E7E8-646F-2F32-A4901FC037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8487" y="2883674"/>
            <a:ext cx="1112269" cy="1204775"/>
          </a:xfrm>
          <a:prstGeom prst="rect">
            <a:avLst/>
          </a:prstGeom>
        </p:spPr>
      </p:pic>
      <p:pic>
        <p:nvPicPr>
          <p:cNvPr id="8" name="Grafik 7">
            <a:extLst>
              <a:ext uri="{FF2B5EF4-FFF2-40B4-BE49-F238E27FC236}">
                <a16:creationId xmlns:a16="http://schemas.microsoft.com/office/drawing/2014/main" id="{D4B4B5B6-5DB6-A62E-7C30-826FD25752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3685" y="3024444"/>
            <a:ext cx="1270277" cy="1104253"/>
          </a:xfrm>
          <a:prstGeom prst="rect">
            <a:avLst/>
          </a:prstGeom>
        </p:spPr>
      </p:pic>
      <p:pic>
        <p:nvPicPr>
          <p:cNvPr id="12" name="Grafik 11">
            <a:extLst>
              <a:ext uri="{FF2B5EF4-FFF2-40B4-BE49-F238E27FC236}">
                <a16:creationId xmlns:a16="http://schemas.microsoft.com/office/drawing/2014/main" id="{09E1529D-9846-3C04-B23D-3EC46F430C1F}"/>
              </a:ext>
            </a:extLst>
          </p:cNvPr>
          <p:cNvPicPr>
            <a:picLocks noChangeAspect="1"/>
          </p:cNvPicPr>
          <p:nvPr/>
        </p:nvPicPr>
        <p:blipFill>
          <a:blip r:embed="rId5"/>
          <a:stretch>
            <a:fillRect/>
          </a:stretch>
        </p:blipFill>
        <p:spPr>
          <a:xfrm>
            <a:off x="6256612" y="4463523"/>
            <a:ext cx="1261293" cy="1236920"/>
          </a:xfrm>
          <a:prstGeom prst="rect">
            <a:avLst/>
          </a:prstGeom>
        </p:spPr>
      </p:pic>
      <p:pic>
        <p:nvPicPr>
          <p:cNvPr id="14" name="Grafik 13">
            <a:extLst>
              <a:ext uri="{FF2B5EF4-FFF2-40B4-BE49-F238E27FC236}">
                <a16:creationId xmlns:a16="http://schemas.microsoft.com/office/drawing/2014/main" id="{4C3ACA06-B7DA-94F6-5EC3-36E3EC3A9048}"/>
              </a:ext>
            </a:extLst>
          </p:cNvPr>
          <p:cNvPicPr>
            <a:picLocks noChangeAspect="1"/>
          </p:cNvPicPr>
          <p:nvPr/>
        </p:nvPicPr>
        <p:blipFill>
          <a:blip r:embed="rId6"/>
          <a:stretch>
            <a:fillRect/>
          </a:stretch>
        </p:blipFill>
        <p:spPr>
          <a:xfrm>
            <a:off x="4625801" y="4462192"/>
            <a:ext cx="1300164" cy="1238251"/>
          </a:xfrm>
          <a:prstGeom prst="rect">
            <a:avLst/>
          </a:prstGeom>
        </p:spPr>
      </p:pic>
      <p:sp>
        <p:nvSpPr>
          <p:cNvPr id="15" name="Textfeld 14">
            <a:extLst>
              <a:ext uri="{FF2B5EF4-FFF2-40B4-BE49-F238E27FC236}">
                <a16:creationId xmlns:a16="http://schemas.microsoft.com/office/drawing/2014/main" id="{8C00F30A-0722-6175-6399-D2C1F743116F}"/>
              </a:ext>
            </a:extLst>
          </p:cNvPr>
          <p:cNvSpPr txBox="1"/>
          <p:nvPr/>
        </p:nvSpPr>
        <p:spPr>
          <a:xfrm>
            <a:off x="5240906" y="2925449"/>
            <a:ext cx="1482201" cy="338554"/>
          </a:xfrm>
          <a:prstGeom prst="rect">
            <a:avLst/>
          </a:prstGeom>
          <a:noFill/>
        </p:spPr>
        <p:txBody>
          <a:bodyPr wrap="none" rtlCol="0">
            <a:spAutoFit/>
          </a:bodyPr>
          <a:lstStyle/>
          <a:p>
            <a:r>
              <a:rPr lang="de-CH" sz="1600" dirty="0"/>
              <a:t>Abt. Rheinbund</a:t>
            </a:r>
          </a:p>
        </p:txBody>
      </p:sp>
      <p:sp>
        <p:nvSpPr>
          <p:cNvPr id="16" name="Textfeld 15">
            <a:extLst>
              <a:ext uri="{FF2B5EF4-FFF2-40B4-BE49-F238E27FC236}">
                <a16:creationId xmlns:a16="http://schemas.microsoft.com/office/drawing/2014/main" id="{1EF0D9CF-C759-F6A9-382E-AB12A37E81FA}"/>
              </a:ext>
            </a:extLst>
          </p:cNvPr>
          <p:cNvSpPr txBox="1"/>
          <p:nvPr/>
        </p:nvSpPr>
        <p:spPr>
          <a:xfrm>
            <a:off x="3661203" y="4107602"/>
            <a:ext cx="1575239" cy="338554"/>
          </a:xfrm>
          <a:prstGeom prst="rect">
            <a:avLst/>
          </a:prstGeom>
          <a:noFill/>
        </p:spPr>
        <p:txBody>
          <a:bodyPr wrap="none" rtlCol="0">
            <a:spAutoFit/>
          </a:bodyPr>
          <a:lstStyle/>
          <a:p>
            <a:r>
              <a:rPr lang="de-CH" sz="1600" dirty="0"/>
              <a:t>Abt. Rheinfelden</a:t>
            </a:r>
          </a:p>
        </p:txBody>
      </p:sp>
      <p:sp>
        <p:nvSpPr>
          <p:cNvPr id="17" name="Textfeld 16">
            <a:extLst>
              <a:ext uri="{FF2B5EF4-FFF2-40B4-BE49-F238E27FC236}">
                <a16:creationId xmlns:a16="http://schemas.microsoft.com/office/drawing/2014/main" id="{1D345192-D94D-2886-61DC-E9655F1D0157}"/>
              </a:ext>
            </a:extLst>
          </p:cNvPr>
          <p:cNvSpPr txBox="1"/>
          <p:nvPr/>
        </p:nvSpPr>
        <p:spPr>
          <a:xfrm>
            <a:off x="6843042" y="4027097"/>
            <a:ext cx="1168012" cy="338554"/>
          </a:xfrm>
          <a:prstGeom prst="rect">
            <a:avLst/>
          </a:prstGeom>
          <a:noFill/>
        </p:spPr>
        <p:txBody>
          <a:bodyPr wrap="none" rtlCol="0">
            <a:spAutoFit/>
          </a:bodyPr>
          <a:lstStyle/>
          <a:p>
            <a:r>
              <a:rPr lang="de-CH" sz="1600" dirty="0"/>
              <a:t>Abt. Möhlin</a:t>
            </a:r>
          </a:p>
        </p:txBody>
      </p:sp>
      <p:sp>
        <p:nvSpPr>
          <p:cNvPr id="18" name="Textfeld 17">
            <a:extLst>
              <a:ext uri="{FF2B5EF4-FFF2-40B4-BE49-F238E27FC236}">
                <a16:creationId xmlns:a16="http://schemas.microsoft.com/office/drawing/2014/main" id="{B4B30A06-F137-27AE-EC21-A0DA27E56244}"/>
              </a:ext>
            </a:extLst>
          </p:cNvPr>
          <p:cNvSpPr txBox="1"/>
          <p:nvPr/>
        </p:nvSpPr>
        <p:spPr>
          <a:xfrm>
            <a:off x="4580548" y="5611737"/>
            <a:ext cx="1389162" cy="553998"/>
          </a:xfrm>
          <a:prstGeom prst="rect">
            <a:avLst/>
          </a:prstGeom>
          <a:noFill/>
        </p:spPr>
        <p:txBody>
          <a:bodyPr wrap="none" rtlCol="0">
            <a:spAutoFit/>
          </a:bodyPr>
          <a:lstStyle/>
          <a:p>
            <a:pPr algn="ctr"/>
            <a:r>
              <a:rPr lang="de-CH" sz="1600" dirty="0"/>
              <a:t>Abt. Pro Patria</a:t>
            </a:r>
          </a:p>
          <a:p>
            <a:pPr algn="ctr"/>
            <a:r>
              <a:rPr lang="de-CH" sz="1400" dirty="0"/>
              <a:t>seit 2000</a:t>
            </a:r>
          </a:p>
        </p:txBody>
      </p:sp>
      <p:sp>
        <p:nvSpPr>
          <p:cNvPr id="19" name="Textfeld 18">
            <a:extLst>
              <a:ext uri="{FF2B5EF4-FFF2-40B4-BE49-F238E27FC236}">
                <a16:creationId xmlns:a16="http://schemas.microsoft.com/office/drawing/2014/main" id="{FA994616-FC61-5154-2464-61A8E750C543}"/>
              </a:ext>
            </a:extLst>
          </p:cNvPr>
          <p:cNvSpPr txBox="1"/>
          <p:nvPr/>
        </p:nvSpPr>
        <p:spPr>
          <a:xfrm>
            <a:off x="6132980" y="5600412"/>
            <a:ext cx="1508555" cy="553998"/>
          </a:xfrm>
          <a:prstGeom prst="rect">
            <a:avLst/>
          </a:prstGeom>
          <a:noFill/>
        </p:spPr>
        <p:txBody>
          <a:bodyPr wrap="none" rtlCol="0">
            <a:spAutoFit/>
          </a:bodyPr>
          <a:lstStyle/>
          <a:p>
            <a:pPr algn="ctr"/>
            <a:r>
              <a:rPr lang="de-CH" sz="1600" dirty="0"/>
              <a:t>Abt. PTA Riehen</a:t>
            </a:r>
          </a:p>
          <a:p>
            <a:pPr algn="ctr"/>
            <a:r>
              <a:rPr lang="de-CH" sz="1400" dirty="0"/>
              <a:t>seit 2015</a:t>
            </a:r>
          </a:p>
        </p:txBody>
      </p:sp>
    </p:spTree>
    <p:extLst>
      <p:ext uri="{BB962C8B-B14F-4D97-AF65-F5344CB8AC3E}">
        <p14:creationId xmlns:p14="http://schemas.microsoft.com/office/powerpoint/2010/main" val="1581898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D9C9473-F737-D0F2-DD72-07B9A6ED47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2335" y="3088643"/>
            <a:ext cx="750431" cy="800460"/>
          </a:xfrm>
          <a:prstGeom prst="rect">
            <a:avLst/>
          </a:prstGeom>
          <a:solidFill>
            <a:srgbClr val="FFFF66"/>
          </a:solidFill>
        </p:spPr>
      </p:pic>
      <p:pic>
        <p:nvPicPr>
          <p:cNvPr id="5" name="Grafik 4">
            <a:extLst>
              <a:ext uri="{FF2B5EF4-FFF2-40B4-BE49-F238E27FC236}">
                <a16:creationId xmlns:a16="http://schemas.microsoft.com/office/drawing/2014/main" id="{5323E07C-1F83-2EEB-AAD2-377FABE9A1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1261" y="3941201"/>
            <a:ext cx="804896" cy="699697"/>
          </a:xfrm>
          <a:prstGeom prst="rect">
            <a:avLst/>
          </a:prstGeom>
        </p:spPr>
      </p:pic>
      <p:pic>
        <p:nvPicPr>
          <p:cNvPr id="6" name="Grafik 5">
            <a:extLst>
              <a:ext uri="{FF2B5EF4-FFF2-40B4-BE49-F238E27FC236}">
                <a16:creationId xmlns:a16="http://schemas.microsoft.com/office/drawing/2014/main" id="{C0D69B42-67EE-6610-7926-13DD2AC8CC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8022" y="3959060"/>
            <a:ext cx="650748" cy="704870"/>
          </a:xfrm>
          <a:prstGeom prst="rect">
            <a:avLst/>
          </a:prstGeom>
        </p:spPr>
      </p:pic>
      <p:pic>
        <p:nvPicPr>
          <p:cNvPr id="7" name="Grafik 6">
            <a:extLst>
              <a:ext uri="{FF2B5EF4-FFF2-40B4-BE49-F238E27FC236}">
                <a16:creationId xmlns:a16="http://schemas.microsoft.com/office/drawing/2014/main" id="{F9FA15E9-F0EE-A680-EEC2-4AE11DBE70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0099" y="4720396"/>
            <a:ext cx="844995" cy="804757"/>
          </a:xfrm>
          <a:prstGeom prst="rect">
            <a:avLst/>
          </a:prstGeom>
        </p:spPr>
      </p:pic>
      <p:pic>
        <p:nvPicPr>
          <p:cNvPr id="8" name="Grafik 7">
            <a:extLst>
              <a:ext uri="{FF2B5EF4-FFF2-40B4-BE49-F238E27FC236}">
                <a16:creationId xmlns:a16="http://schemas.microsoft.com/office/drawing/2014/main" id="{6089AC98-B0C9-BA48-1F12-A1C19D722D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6733" y="4728245"/>
            <a:ext cx="844995" cy="828666"/>
          </a:xfrm>
          <a:prstGeom prst="rect">
            <a:avLst/>
          </a:prstGeom>
        </p:spPr>
      </p:pic>
      <p:pic>
        <p:nvPicPr>
          <p:cNvPr id="12" name="Grafik 11">
            <a:extLst>
              <a:ext uri="{FF2B5EF4-FFF2-40B4-BE49-F238E27FC236}">
                <a16:creationId xmlns:a16="http://schemas.microsoft.com/office/drawing/2014/main" id="{C25C84C3-2ADA-7E62-F94A-B25ADEE86F1C}"/>
              </a:ext>
            </a:extLst>
          </p:cNvPr>
          <p:cNvPicPr>
            <a:picLocks noChangeAspect="1"/>
          </p:cNvPicPr>
          <p:nvPr/>
        </p:nvPicPr>
        <p:blipFill>
          <a:blip r:embed="rId7"/>
          <a:stretch>
            <a:fillRect/>
          </a:stretch>
        </p:blipFill>
        <p:spPr>
          <a:xfrm>
            <a:off x="647249" y="165510"/>
            <a:ext cx="3429000" cy="2299291"/>
          </a:xfrm>
          <a:prstGeom prst="rect">
            <a:avLst/>
          </a:prstGeom>
        </p:spPr>
      </p:pic>
      <p:sp>
        <p:nvSpPr>
          <p:cNvPr id="14" name="Ellipse 13">
            <a:extLst>
              <a:ext uri="{FF2B5EF4-FFF2-40B4-BE49-F238E27FC236}">
                <a16:creationId xmlns:a16="http://schemas.microsoft.com/office/drawing/2014/main" id="{B138998E-D148-E751-7E6D-275D6792DE8D}"/>
              </a:ext>
            </a:extLst>
          </p:cNvPr>
          <p:cNvSpPr/>
          <p:nvPr/>
        </p:nvSpPr>
        <p:spPr>
          <a:xfrm>
            <a:off x="8004065" y="747615"/>
            <a:ext cx="2970132" cy="2955903"/>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Textfeld 16">
            <a:extLst>
              <a:ext uri="{FF2B5EF4-FFF2-40B4-BE49-F238E27FC236}">
                <a16:creationId xmlns:a16="http://schemas.microsoft.com/office/drawing/2014/main" id="{71E3D563-5288-B870-52DC-EDC6CC844175}"/>
              </a:ext>
            </a:extLst>
          </p:cNvPr>
          <p:cNvSpPr txBox="1"/>
          <p:nvPr/>
        </p:nvSpPr>
        <p:spPr>
          <a:xfrm>
            <a:off x="4997546" y="836958"/>
            <a:ext cx="1713802" cy="1200329"/>
          </a:xfrm>
          <a:prstGeom prst="rect">
            <a:avLst/>
          </a:prstGeom>
          <a:noFill/>
        </p:spPr>
        <p:txBody>
          <a:bodyPr wrap="none" rtlCol="0">
            <a:spAutoFit/>
          </a:bodyPr>
          <a:lstStyle/>
          <a:p>
            <a:pPr algn="ctr"/>
            <a:r>
              <a:rPr lang="de-CH" b="1" dirty="0"/>
              <a:t>Katholisches</a:t>
            </a:r>
          </a:p>
          <a:p>
            <a:pPr algn="ctr"/>
            <a:r>
              <a:rPr lang="de-CH" b="1" dirty="0"/>
              <a:t>Pfadfinderkorps</a:t>
            </a:r>
          </a:p>
          <a:p>
            <a:pPr algn="ctr"/>
            <a:r>
              <a:rPr lang="de-CH" b="1" dirty="0"/>
              <a:t>(KPK)</a:t>
            </a:r>
          </a:p>
          <a:p>
            <a:pPr algn="ctr"/>
            <a:r>
              <a:rPr lang="de-CH" dirty="0"/>
              <a:t>17 Abteilungen</a:t>
            </a:r>
          </a:p>
        </p:txBody>
      </p:sp>
      <p:sp>
        <p:nvSpPr>
          <p:cNvPr id="18" name="Textfeld 17">
            <a:extLst>
              <a:ext uri="{FF2B5EF4-FFF2-40B4-BE49-F238E27FC236}">
                <a16:creationId xmlns:a16="http://schemas.microsoft.com/office/drawing/2014/main" id="{8E8E8C42-E654-BC41-0230-2395FA0C4ADC}"/>
              </a:ext>
            </a:extLst>
          </p:cNvPr>
          <p:cNvSpPr txBox="1"/>
          <p:nvPr/>
        </p:nvSpPr>
        <p:spPr>
          <a:xfrm>
            <a:off x="5945721" y="3941201"/>
            <a:ext cx="1492075" cy="646331"/>
          </a:xfrm>
          <a:prstGeom prst="rect">
            <a:avLst/>
          </a:prstGeom>
          <a:noFill/>
        </p:spPr>
        <p:txBody>
          <a:bodyPr wrap="none" rtlCol="0">
            <a:spAutoFit/>
          </a:bodyPr>
          <a:lstStyle/>
          <a:p>
            <a:pPr algn="ctr"/>
            <a:r>
              <a:rPr lang="de-CH" b="1" dirty="0"/>
              <a:t>Johanniter</a:t>
            </a:r>
          </a:p>
          <a:p>
            <a:pPr algn="ctr"/>
            <a:r>
              <a:rPr lang="de-CH" dirty="0"/>
              <a:t>8 Abteilungen</a:t>
            </a:r>
          </a:p>
        </p:txBody>
      </p:sp>
      <p:sp>
        <p:nvSpPr>
          <p:cNvPr id="19" name="Textfeld 18">
            <a:extLst>
              <a:ext uri="{FF2B5EF4-FFF2-40B4-BE49-F238E27FC236}">
                <a16:creationId xmlns:a16="http://schemas.microsoft.com/office/drawing/2014/main" id="{5E79C625-8466-45D7-C882-8105B7750F9A}"/>
              </a:ext>
            </a:extLst>
          </p:cNvPr>
          <p:cNvSpPr txBox="1"/>
          <p:nvPr/>
        </p:nvSpPr>
        <p:spPr>
          <a:xfrm>
            <a:off x="8743093" y="1241075"/>
            <a:ext cx="1492075" cy="646331"/>
          </a:xfrm>
          <a:prstGeom prst="rect">
            <a:avLst/>
          </a:prstGeom>
          <a:noFill/>
        </p:spPr>
        <p:txBody>
          <a:bodyPr wrap="none" rtlCol="0">
            <a:spAutoFit/>
          </a:bodyPr>
          <a:lstStyle/>
          <a:p>
            <a:pPr algn="ctr"/>
            <a:r>
              <a:rPr lang="de-CH" b="1" dirty="0" err="1"/>
              <a:t>Zytröseli</a:t>
            </a:r>
            <a:endParaRPr lang="de-CH" b="1" dirty="0"/>
          </a:p>
          <a:p>
            <a:pPr algn="ctr"/>
            <a:r>
              <a:rPr lang="de-CH" dirty="0"/>
              <a:t>5 Abteilungen</a:t>
            </a:r>
          </a:p>
        </p:txBody>
      </p:sp>
      <p:sp>
        <p:nvSpPr>
          <p:cNvPr id="20" name="Textfeld 19">
            <a:extLst>
              <a:ext uri="{FF2B5EF4-FFF2-40B4-BE49-F238E27FC236}">
                <a16:creationId xmlns:a16="http://schemas.microsoft.com/office/drawing/2014/main" id="{8BC9946B-5275-1900-D913-E100B1F4DA00}"/>
              </a:ext>
            </a:extLst>
          </p:cNvPr>
          <p:cNvSpPr txBox="1"/>
          <p:nvPr/>
        </p:nvSpPr>
        <p:spPr>
          <a:xfrm>
            <a:off x="9654881" y="4210370"/>
            <a:ext cx="1492075" cy="646331"/>
          </a:xfrm>
          <a:prstGeom prst="rect">
            <a:avLst/>
          </a:prstGeom>
          <a:noFill/>
        </p:spPr>
        <p:txBody>
          <a:bodyPr wrap="none" rtlCol="0">
            <a:spAutoFit/>
          </a:bodyPr>
          <a:lstStyle/>
          <a:p>
            <a:pPr algn="ctr"/>
            <a:r>
              <a:rPr lang="de-CH" b="1" dirty="0"/>
              <a:t>Raurica</a:t>
            </a:r>
          </a:p>
          <a:p>
            <a:pPr algn="ctr"/>
            <a:r>
              <a:rPr lang="de-CH" dirty="0"/>
              <a:t>5 Abteilungen</a:t>
            </a:r>
          </a:p>
        </p:txBody>
      </p:sp>
      <p:sp>
        <p:nvSpPr>
          <p:cNvPr id="21" name="Textfeld 20">
            <a:extLst>
              <a:ext uri="{FF2B5EF4-FFF2-40B4-BE49-F238E27FC236}">
                <a16:creationId xmlns:a16="http://schemas.microsoft.com/office/drawing/2014/main" id="{5F8152E9-EDFD-1E79-F3A0-E9545C6888CE}"/>
              </a:ext>
            </a:extLst>
          </p:cNvPr>
          <p:cNvSpPr txBox="1"/>
          <p:nvPr/>
        </p:nvSpPr>
        <p:spPr>
          <a:xfrm>
            <a:off x="1890696" y="3928852"/>
            <a:ext cx="1492075" cy="646331"/>
          </a:xfrm>
          <a:prstGeom prst="rect">
            <a:avLst/>
          </a:prstGeom>
          <a:noFill/>
        </p:spPr>
        <p:txBody>
          <a:bodyPr wrap="none" rtlCol="0">
            <a:spAutoFit/>
          </a:bodyPr>
          <a:lstStyle/>
          <a:p>
            <a:pPr algn="ctr"/>
            <a:r>
              <a:rPr lang="de-CH" b="1" dirty="0"/>
              <a:t>Rheinbund</a:t>
            </a:r>
          </a:p>
          <a:p>
            <a:pPr algn="ctr"/>
            <a:r>
              <a:rPr lang="de-CH" dirty="0"/>
              <a:t>5 Abteilungen</a:t>
            </a:r>
          </a:p>
        </p:txBody>
      </p:sp>
      <p:sp>
        <p:nvSpPr>
          <p:cNvPr id="22" name="Ellipse 21">
            <a:extLst>
              <a:ext uri="{FF2B5EF4-FFF2-40B4-BE49-F238E27FC236}">
                <a16:creationId xmlns:a16="http://schemas.microsoft.com/office/drawing/2014/main" id="{23C6B26D-5F32-E22E-5EB8-73DCD40AD4BD}"/>
              </a:ext>
            </a:extLst>
          </p:cNvPr>
          <p:cNvSpPr/>
          <p:nvPr/>
        </p:nvSpPr>
        <p:spPr>
          <a:xfrm>
            <a:off x="4369381" y="473097"/>
            <a:ext cx="2970132" cy="2955903"/>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Ellipse 22">
            <a:extLst>
              <a:ext uri="{FF2B5EF4-FFF2-40B4-BE49-F238E27FC236}">
                <a16:creationId xmlns:a16="http://schemas.microsoft.com/office/drawing/2014/main" id="{EC01400E-98BF-41FA-88D6-6A7424FCA478}"/>
              </a:ext>
            </a:extLst>
          </p:cNvPr>
          <p:cNvSpPr/>
          <p:nvPr/>
        </p:nvSpPr>
        <p:spPr>
          <a:xfrm>
            <a:off x="8915853" y="3767160"/>
            <a:ext cx="2970132" cy="2955903"/>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Ellipse 23">
            <a:extLst>
              <a:ext uri="{FF2B5EF4-FFF2-40B4-BE49-F238E27FC236}">
                <a16:creationId xmlns:a16="http://schemas.microsoft.com/office/drawing/2014/main" id="{CD1D86BA-F38A-B9F8-7177-B386C360FF5A}"/>
              </a:ext>
            </a:extLst>
          </p:cNvPr>
          <p:cNvSpPr/>
          <p:nvPr/>
        </p:nvSpPr>
        <p:spPr>
          <a:xfrm>
            <a:off x="1053756" y="2831555"/>
            <a:ext cx="2970132" cy="2955903"/>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Ellipse 24">
            <a:extLst>
              <a:ext uri="{FF2B5EF4-FFF2-40B4-BE49-F238E27FC236}">
                <a16:creationId xmlns:a16="http://schemas.microsoft.com/office/drawing/2014/main" id="{C962E8E1-038C-BB0F-1D2D-7F1E80263D4E}"/>
              </a:ext>
            </a:extLst>
          </p:cNvPr>
          <p:cNvSpPr/>
          <p:nvPr/>
        </p:nvSpPr>
        <p:spPr>
          <a:xfrm>
            <a:off x="5190835" y="3539250"/>
            <a:ext cx="2970132" cy="2955903"/>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7" name="Grafik 26">
            <a:extLst>
              <a:ext uri="{FF2B5EF4-FFF2-40B4-BE49-F238E27FC236}">
                <a16:creationId xmlns:a16="http://schemas.microsoft.com/office/drawing/2014/main" id="{D799EEB7-5B0C-5822-CE36-9356CF621A96}"/>
              </a:ext>
            </a:extLst>
          </p:cNvPr>
          <p:cNvPicPr>
            <a:picLocks noChangeAspect="1"/>
          </p:cNvPicPr>
          <p:nvPr/>
        </p:nvPicPr>
        <p:blipFill>
          <a:blip r:embed="rId8"/>
          <a:stretch>
            <a:fillRect/>
          </a:stretch>
        </p:blipFill>
        <p:spPr>
          <a:xfrm>
            <a:off x="8967450" y="1951048"/>
            <a:ext cx="1185293" cy="1401435"/>
          </a:xfrm>
          <a:prstGeom prst="rect">
            <a:avLst/>
          </a:prstGeom>
        </p:spPr>
      </p:pic>
      <p:pic>
        <p:nvPicPr>
          <p:cNvPr id="31" name="Grafik 30">
            <a:extLst>
              <a:ext uri="{FF2B5EF4-FFF2-40B4-BE49-F238E27FC236}">
                <a16:creationId xmlns:a16="http://schemas.microsoft.com/office/drawing/2014/main" id="{24531037-1504-C545-50B4-584D60877D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45721" y="4654152"/>
            <a:ext cx="1412798" cy="1424771"/>
          </a:xfrm>
          <a:prstGeom prst="rect">
            <a:avLst/>
          </a:prstGeom>
        </p:spPr>
      </p:pic>
      <p:pic>
        <p:nvPicPr>
          <p:cNvPr id="33" name="Grafik 32">
            <a:extLst>
              <a:ext uri="{FF2B5EF4-FFF2-40B4-BE49-F238E27FC236}">
                <a16:creationId xmlns:a16="http://schemas.microsoft.com/office/drawing/2014/main" id="{8F73B71E-2445-3353-8892-A964884BE0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52975" y="2103907"/>
            <a:ext cx="1038299" cy="1032563"/>
          </a:xfrm>
          <a:prstGeom prst="rect">
            <a:avLst/>
          </a:prstGeom>
        </p:spPr>
      </p:pic>
      <p:pic>
        <p:nvPicPr>
          <p:cNvPr id="35" name="Grafik 34">
            <a:extLst>
              <a:ext uri="{FF2B5EF4-FFF2-40B4-BE49-F238E27FC236}">
                <a16:creationId xmlns:a16="http://schemas.microsoft.com/office/drawing/2014/main" id="{A339EC54-D970-8078-94DA-DEA687C08D3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55582" y="5031595"/>
            <a:ext cx="2139156" cy="1212037"/>
          </a:xfrm>
          <a:prstGeom prst="rect">
            <a:avLst/>
          </a:prstGeom>
        </p:spPr>
      </p:pic>
      <p:sp>
        <p:nvSpPr>
          <p:cNvPr id="36" name="Textfeld 35">
            <a:extLst>
              <a:ext uri="{FF2B5EF4-FFF2-40B4-BE49-F238E27FC236}">
                <a16:creationId xmlns:a16="http://schemas.microsoft.com/office/drawing/2014/main" id="{86EE5C90-5164-62F7-41C1-CBC0218FAB96}"/>
              </a:ext>
            </a:extLst>
          </p:cNvPr>
          <p:cNvSpPr txBox="1"/>
          <p:nvPr/>
        </p:nvSpPr>
        <p:spPr>
          <a:xfrm>
            <a:off x="3481277" y="5637614"/>
            <a:ext cx="2172390" cy="923330"/>
          </a:xfrm>
          <a:prstGeom prst="rect">
            <a:avLst/>
          </a:prstGeom>
          <a:noFill/>
        </p:spPr>
        <p:txBody>
          <a:bodyPr wrap="none" rtlCol="0">
            <a:spAutoFit/>
          </a:bodyPr>
          <a:lstStyle/>
          <a:p>
            <a:r>
              <a:rPr lang="de-CH" dirty="0"/>
              <a:t>5 Bezirke</a:t>
            </a:r>
          </a:p>
          <a:p>
            <a:r>
              <a:rPr lang="de-CH" dirty="0"/>
              <a:t>40 Abteilungen</a:t>
            </a:r>
          </a:p>
          <a:p>
            <a:r>
              <a:rPr lang="de-CH" dirty="0"/>
              <a:t>über 4100 Mitglieder</a:t>
            </a:r>
          </a:p>
        </p:txBody>
      </p:sp>
    </p:spTree>
    <p:extLst>
      <p:ext uri="{BB962C8B-B14F-4D97-AF65-F5344CB8AC3E}">
        <p14:creationId xmlns:p14="http://schemas.microsoft.com/office/powerpoint/2010/main" val="2226104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47764-466C-BBC9-8046-88161F5D39D1}"/>
              </a:ext>
            </a:extLst>
          </p:cNvPr>
          <p:cNvSpPr>
            <a:spLocks noGrp="1"/>
          </p:cNvSpPr>
          <p:nvPr>
            <p:ph type="title"/>
          </p:nvPr>
        </p:nvSpPr>
        <p:spPr/>
        <p:txBody>
          <a:bodyPr/>
          <a:lstStyle/>
          <a:p>
            <a:pPr algn="ctr"/>
            <a:r>
              <a:rPr lang="de-CH" b="1" dirty="0"/>
              <a:t>Die Jahre 1994 - 2004</a:t>
            </a:r>
          </a:p>
        </p:txBody>
      </p:sp>
      <p:sp>
        <p:nvSpPr>
          <p:cNvPr id="3" name="Textfeld 2">
            <a:extLst>
              <a:ext uri="{FF2B5EF4-FFF2-40B4-BE49-F238E27FC236}">
                <a16:creationId xmlns:a16="http://schemas.microsoft.com/office/drawing/2014/main" id="{1E60C3A6-E46C-EFB7-B02B-E68CE832B849}"/>
              </a:ext>
            </a:extLst>
          </p:cNvPr>
          <p:cNvSpPr txBox="1"/>
          <p:nvPr/>
        </p:nvSpPr>
        <p:spPr>
          <a:xfrm>
            <a:off x="1586496" y="1764145"/>
            <a:ext cx="9019007" cy="584775"/>
          </a:xfrm>
          <a:prstGeom prst="rect">
            <a:avLst/>
          </a:prstGeom>
          <a:noFill/>
        </p:spPr>
        <p:txBody>
          <a:bodyPr wrap="none" rtlCol="0">
            <a:spAutoFit/>
          </a:bodyPr>
          <a:lstStyle/>
          <a:p>
            <a:r>
              <a:rPr lang="de-CH" sz="3200" dirty="0"/>
              <a:t>Bewegte Jahre mit Weltrekorden und Minusrekorden</a:t>
            </a:r>
          </a:p>
        </p:txBody>
      </p:sp>
      <p:pic>
        <p:nvPicPr>
          <p:cNvPr id="7" name="Grafik 6">
            <a:extLst>
              <a:ext uri="{FF2B5EF4-FFF2-40B4-BE49-F238E27FC236}">
                <a16:creationId xmlns:a16="http://schemas.microsoft.com/office/drawing/2014/main" id="{C157D54F-93F1-32C5-59F5-91FCAAF2784A}"/>
              </a:ext>
            </a:extLst>
          </p:cNvPr>
          <p:cNvPicPr>
            <a:picLocks noChangeAspect="1"/>
          </p:cNvPicPr>
          <p:nvPr/>
        </p:nvPicPr>
        <p:blipFill>
          <a:blip r:embed="rId2"/>
          <a:stretch>
            <a:fillRect/>
          </a:stretch>
        </p:blipFill>
        <p:spPr>
          <a:xfrm>
            <a:off x="5393073" y="4547832"/>
            <a:ext cx="1044650" cy="1325564"/>
          </a:xfrm>
          <a:prstGeom prst="rect">
            <a:avLst/>
          </a:prstGeom>
        </p:spPr>
      </p:pic>
      <p:pic>
        <p:nvPicPr>
          <p:cNvPr id="9" name="Grafik 8">
            <a:extLst>
              <a:ext uri="{FF2B5EF4-FFF2-40B4-BE49-F238E27FC236}">
                <a16:creationId xmlns:a16="http://schemas.microsoft.com/office/drawing/2014/main" id="{D598224E-30AB-E317-D1DC-651D973E0372}"/>
              </a:ext>
            </a:extLst>
          </p:cNvPr>
          <p:cNvPicPr>
            <a:picLocks noChangeAspect="1"/>
          </p:cNvPicPr>
          <p:nvPr/>
        </p:nvPicPr>
        <p:blipFill>
          <a:blip r:embed="rId3"/>
          <a:stretch>
            <a:fillRect/>
          </a:stretch>
        </p:blipFill>
        <p:spPr>
          <a:xfrm>
            <a:off x="7279513" y="4547832"/>
            <a:ext cx="1012300" cy="1295401"/>
          </a:xfrm>
          <a:prstGeom prst="rect">
            <a:avLst/>
          </a:prstGeom>
        </p:spPr>
      </p:pic>
      <p:pic>
        <p:nvPicPr>
          <p:cNvPr id="11" name="Grafik 10">
            <a:extLst>
              <a:ext uri="{FF2B5EF4-FFF2-40B4-BE49-F238E27FC236}">
                <a16:creationId xmlns:a16="http://schemas.microsoft.com/office/drawing/2014/main" id="{201F1A3C-E5F6-BE4D-A779-01E46D5A84B8}"/>
              </a:ext>
            </a:extLst>
          </p:cNvPr>
          <p:cNvPicPr>
            <a:picLocks noChangeAspect="1"/>
          </p:cNvPicPr>
          <p:nvPr/>
        </p:nvPicPr>
        <p:blipFill>
          <a:blip r:embed="rId4"/>
          <a:stretch>
            <a:fillRect/>
          </a:stretch>
        </p:blipFill>
        <p:spPr>
          <a:xfrm>
            <a:off x="9124621" y="4575452"/>
            <a:ext cx="1012300" cy="1240068"/>
          </a:xfrm>
          <a:prstGeom prst="rect">
            <a:avLst/>
          </a:prstGeom>
        </p:spPr>
      </p:pic>
      <p:pic>
        <p:nvPicPr>
          <p:cNvPr id="13" name="Grafik 12">
            <a:extLst>
              <a:ext uri="{FF2B5EF4-FFF2-40B4-BE49-F238E27FC236}">
                <a16:creationId xmlns:a16="http://schemas.microsoft.com/office/drawing/2014/main" id="{13DDCEEF-91D0-3B6D-0AA5-E3A705CECC02}"/>
              </a:ext>
            </a:extLst>
          </p:cNvPr>
          <p:cNvPicPr>
            <a:picLocks noChangeAspect="1"/>
          </p:cNvPicPr>
          <p:nvPr/>
        </p:nvPicPr>
        <p:blipFill>
          <a:blip r:embed="rId5"/>
          <a:stretch>
            <a:fillRect/>
          </a:stretch>
        </p:blipFill>
        <p:spPr>
          <a:xfrm>
            <a:off x="3536235" y="4566681"/>
            <a:ext cx="1049368" cy="1318437"/>
          </a:xfrm>
          <a:prstGeom prst="rect">
            <a:avLst/>
          </a:prstGeom>
        </p:spPr>
      </p:pic>
      <p:sp>
        <p:nvSpPr>
          <p:cNvPr id="14" name="Textfeld 13">
            <a:extLst>
              <a:ext uri="{FF2B5EF4-FFF2-40B4-BE49-F238E27FC236}">
                <a16:creationId xmlns:a16="http://schemas.microsoft.com/office/drawing/2014/main" id="{FDF75591-47D5-28FA-DF00-8F0EFF6FF213}"/>
              </a:ext>
            </a:extLst>
          </p:cNvPr>
          <p:cNvSpPr txBox="1"/>
          <p:nvPr/>
        </p:nvSpPr>
        <p:spPr>
          <a:xfrm>
            <a:off x="537128" y="3206630"/>
            <a:ext cx="11379205" cy="369332"/>
          </a:xfrm>
          <a:prstGeom prst="rect">
            <a:avLst/>
          </a:prstGeom>
          <a:noFill/>
        </p:spPr>
        <p:txBody>
          <a:bodyPr wrap="none" rtlCol="0">
            <a:spAutoFit/>
          </a:bodyPr>
          <a:lstStyle/>
          <a:p>
            <a:r>
              <a:rPr lang="de-CH" dirty="0"/>
              <a:t>Der grosse Mitgliederschwund der Neunziger- und 2000er-Jahre bei den Pfadis in der Schweiz trifft auch den Rheinbund</a:t>
            </a:r>
          </a:p>
        </p:txBody>
      </p:sp>
      <p:sp>
        <p:nvSpPr>
          <p:cNvPr id="15" name="Textfeld 14">
            <a:extLst>
              <a:ext uri="{FF2B5EF4-FFF2-40B4-BE49-F238E27FC236}">
                <a16:creationId xmlns:a16="http://schemas.microsoft.com/office/drawing/2014/main" id="{1AD72C74-6998-2AE0-90E5-D2ABE09F2064}"/>
              </a:ext>
            </a:extLst>
          </p:cNvPr>
          <p:cNvSpPr txBox="1"/>
          <p:nvPr/>
        </p:nvSpPr>
        <p:spPr>
          <a:xfrm>
            <a:off x="545655" y="3870644"/>
            <a:ext cx="2181816" cy="369332"/>
          </a:xfrm>
          <a:prstGeom prst="rect">
            <a:avLst/>
          </a:prstGeom>
          <a:noFill/>
        </p:spPr>
        <p:txBody>
          <a:bodyPr wrap="none" rtlCol="0">
            <a:spAutoFit/>
          </a:bodyPr>
          <a:lstStyle/>
          <a:p>
            <a:r>
              <a:rPr lang="de-CH" dirty="0"/>
              <a:t>Aufgelöste Einheiten:</a:t>
            </a:r>
          </a:p>
        </p:txBody>
      </p:sp>
      <p:sp>
        <p:nvSpPr>
          <p:cNvPr id="16" name="Textfeld 15">
            <a:extLst>
              <a:ext uri="{FF2B5EF4-FFF2-40B4-BE49-F238E27FC236}">
                <a16:creationId xmlns:a16="http://schemas.microsoft.com/office/drawing/2014/main" id="{E5D5238A-B2AD-8B83-11C4-8C49E92D757C}"/>
              </a:ext>
            </a:extLst>
          </p:cNvPr>
          <p:cNvSpPr txBox="1"/>
          <p:nvPr/>
        </p:nvSpPr>
        <p:spPr>
          <a:xfrm>
            <a:off x="3751277" y="4210625"/>
            <a:ext cx="652743" cy="369332"/>
          </a:xfrm>
          <a:prstGeom prst="rect">
            <a:avLst/>
          </a:prstGeom>
          <a:noFill/>
        </p:spPr>
        <p:txBody>
          <a:bodyPr wrap="none" rtlCol="0">
            <a:spAutoFit/>
          </a:bodyPr>
          <a:lstStyle/>
          <a:p>
            <a:r>
              <a:rPr lang="de-CH" dirty="0"/>
              <a:t>1992</a:t>
            </a:r>
          </a:p>
        </p:txBody>
      </p:sp>
      <p:sp>
        <p:nvSpPr>
          <p:cNvPr id="17" name="Textfeld 16">
            <a:extLst>
              <a:ext uri="{FF2B5EF4-FFF2-40B4-BE49-F238E27FC236}">
                <a16:creationId xmlns:a16="http://schemas.microsoft.com/office/drawing/2014/main" id="{1F7A68CC-F665-8D71-EF44-CDD6260978CC}"/>
              </a:ext>
            </a:extLst>
          </p:cNvPr>
          <p:cNvSpPr txBox="1"/>
          <p:nvPr/>
        </p:nvSpPr>
        <p:spPr>
          <a:xfrm>
            <a:off x="5589026" y="4212143"/>
            <a:ext cx="652743" cy="369332"/>
          </a:xfrm>
          <a:prstGeom prst="rect">
            <a:avLst/>
          </a:prstGeom>
          <a:noFill/>
        </p:spPr>
        <p:txBody>
          <a:bodyPr wrap="none" rtlCol="0">
            <a:spAutoFit/>
          </a:bodyPr>
          <a:lstStyle/>
          <a:p>
            <a:r>
              <a:rPr lang="de-CH" dirty="0"/>
              <a:t>1995</a:t>
            </a:r>
          </a:p>
        </p:txBody>
      </p:sp>
      <p:sp>
        <p:nvSpPr>
          <p:cNvPr id="18" name="Textfeld 17">
            <a:extLst>
              <a:ext uri="{FF2B5EF4-FFF2-40B4-BE49-F238E27FC236}">
                <a16:creationId xmlns:a16="http://schemas.microsoft.com/office/drawing/2014/main" id="{13A7D932-7534-0AD5-FEDA-7647C49C54FF}"/>
              </a:ext>
            </a:extLst>
          </p:cNvPr>
          <p:cNvSpPr txBox="1"/>
          <p:nvPr/>
        </p:nvSpPr>
        <p:spPr>
          <a:xfrm>
            <a:off x="7459291" y="4210625"/>
            <a:ext cx="652743" cy="369332"/>
          </a:xfrm>
          <a:prstGeom prst="rect">
            <a:avLst/>
          </a:prstGeom>
          <a:noFill/>
        </p:spPr>
        <p:txBody>
          <a:bodyPr wrap="none" rtlCol="0">
            <a:spAutoFit/>
          </a:bodyPr>
          <a:lstStyle/>
          <a:p>
            <a:r>
              <a:rPr lang="de-CH" dirty="0"/>
              <a:t>1998</a:t>
            </a:r>
          </a:p>
        </p:txBody>
      </p:sp>
      <p:sp>
        <p:nvSpPr>
          <p:cNvPr id="19" name="Textfeld 18">
            <a:extLst>
              <a:ext uri="{FF2B5EF4-FFF2-40B4-BE49-F238E27FC236}">
                <a16:creationId xmlns:a16="http://schemas.microsoft.com/office/drawing/2014/main" id="{47C4C468-6D32-2819-2CAF-E9681D32C399}"/>
              </a:ext>
            </a:extLst>
          </p:cNvPr>
          <p:cNvSpPr txBox="1"/>
          <p:nvPr/>
        </p:nvSpPr>
        <p:spPr>
          <a:xfrm>
            <a:off x="9307865" y="4197349"/>
            <a:ext cx="652743" cy="369332"/>
          </a:xfrm>
          <a:prstGeom prst="rect">
            <a:avLst/>
          </a:prstGeom>
          <a:noFill/>
        </p:spPr>
        <p:txBody>
          <a:bodyPr wrap="square" rtlCol="0">
            <a:spAutoFit/>
          </a:bodyPr>
          <a:lstStyle/>
          <a:p>
            <a:r>
              <a:rPr lang="de-CH" dirty="0"/>
              <a:t>1999</a:t>
            </a:r>
          </a:p>
        </p:txBody>
      </p:sp>
      <p:cxnSp>
        <p:nvCxnSpPr>
          <p:cNvPr id="21" name="Gerader Verbinder 20">
            <a:extLst>
              <a:ext uri="{FF2B5EF4-FFF2-40B4-BE49-F238E27FC236}">
                <a16:creationId xmlns:a16="http://schemas.microsoft.com/office/drawing/2014/main" id="{5CA0F761-800C-33DE-C3BF-851DEAE7DE92}"/>
              </a:ext>
            </a:extLst>
          </p:cNvPr>
          <p:cNvCxnSpPr>
            <a:cxnSpLocks/>
          </p:cNvCxnSpPr>
          <p:nvPr/>
        </p:nvCxnSpPr>
        <p:spPr>
          <a:xfrm>
            <a:off x="3490779" y="4475961"/>
            <a:ext cx="1076821" cy="13672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3" name="Gerader Verbinder 22">
            <a:extLst>
              <a:ext uri="{FF2B5EF4-FFF2-40B4-BE49-F238E27FC236}">
                <a16:creationId xmlns:a16="http://schemas.microsoft.com/office/drawing/2014/main" id="{8E7C4A90-68DA-1E30-80A7-92CA33DB849B}"/>
              </a:ext>
            </a:extLst>
          </p:cNvPr>
          <p:cNvCxnSpPr>
            <a:cxnSpLocks/>
          </p:cNvCxnSpPr>
          <p:nvPr/>
        </p:nvCxnSpPr>
        <p:spPr>
          <a:xfrm flipH="1">
            <a:off x="3506416" y="4475961"/>
            <a:ext cx="1107623" cy="13974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1E06FD51-F036-D1FA-76E7-BB398FE82131}"/>
              </a:ext>
            </a:extLst>
          </p:cNvPr>
          <p:cNvCxnSpPr>
            <a:cxnSpLocks/>
          </p:cNvCxnSpPr>
          <p:nvPr/>
        </p:nvCxnSpPr>
        <p:spPr>
          <a:xfrm>
            <a:off x="5328768" y="4459654"/>
            <a:ext cx="1081328" cy="14137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6" name="Gerader Verbinder 35">
            <a:extLst>
              <a:ext uri="{FF2B5EF4-FFF2-40B4-BE49-F238E27FC236}">
                <a16:creationId xmlns:a16="http://schemas.microsoft.com/office/drawing/2014/main" id="{73575367-3CDA-4CAD-216F-3705899275C1}"/>
              </a:ext>
            </a:extLst>
          </p:cNvPr>
          <p:cNvCxnSpPr>
            <a:cxnSpLocks/>
          </p:cNvCxnSpPr>
          <p:nvPr/>
        </p:nvCxnSpPr>
        <p:spPr>
          <a:xfrm>
            <a:off x="7236407" y="4475961"/>
            <a:ext cx="1076821" cy="13672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7" name="Gerader Verbinder 36">
            <a:extLst>
              <a:ext uri="{FF2B5EF4-FFF2-40B4-BE49-F238E27FC236}">
                <a16:creationId xmlns:a16="http://schemas.microsoft.com/office/drawing/2014/main" id="{A6DE7FEA-99B0-2AA2-DD26-0DE56A8F7674}"/>
              </a:ext>
            </a:extLst>
          </p:cNvPr>
          <p:cNvCxnSpPr>
            <a:cxnSpLocks/>
          </p:cNvCxnSpPr>
          <p:nvPr/>
        </p:nvCxnSpPr>
        <p:spPr>
          <a:xfrm>
            <a:off x="9056393" y="4502326"/>
            <a:ext cx="1116253" cy="13246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8" name="Gerader Verbinder 37">
            <a:extLst>
              <a:ext uri="{FF2B5EF4-FFF2-40B4-BE49-F238E27FC236}">
                <a16:creationId xmlns:a16="http://schemas.microsoft.com/office/drawing/2014/main" id="{C40DDD58-17BC-51B4-E7D8-E682A748CE29}"/>
              </a:ext>
            </a:extLst>
          </p:cNvPr>
          <p:cNvCxnSpPr>
            <a:cxnSpLocks/>
          </p:cNvCxnSpPr>
          <p:nvPr/>
        </p:nvCxnSpPr>
        <p:spPr>
          <a:xfrm flipH="1">
            <a:off x="5386288" y="4475961"/>
            <a:ext cx="1060416" cy="143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A7336960-6629-CA60-3A1D-9DF08D84E64B}"/>
              </a:ext>
            </a:extLst>
          </p:cNvPr>
          <p:cNvCxnSpPr>
            <a:cxnSpLocks/>
          </p:cNvCxnSpPr>
          <p:nvPr/>
        </p:nvCxnSpPr>
        <p:spPr>
          <a:xfrm flipH="1">
            <a:off x="7279513" y="4468335"/>
            <a:ext cx="1065226" cy="14126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4A2099C6-7616-E5A7-90EC-C899594B7424}"/>
              </a:ext>
            </a:extLst>
          </p:cNvPr>
          <p:cNvCxnSpPr>
            <a:cxnSpLocks/>
          </p:cNvCxnSpPr>
          <p:nvPr/>
        </p:nvCxnSpPr>
        <p:spPr>
          <a:xfrm flipH="1">
            <a:off x="9034978" y="4502326"/>
            <a:ext cx="1137668" cy="13672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E8829ACE-927F-775D-77ED-F95BABB873FE}"/>
              </a:ext>
            </a:extLst>
          </p:cNvPr>
          <p:cNvCxnSpPr/>
          <p:nvPr/>
        </p:nvCxnSpPr>
        <p:spPr>
          <a:xfrm>
            <a:off x="9559636" y="5283200"/>
            <a:ext cx="1293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6C493A43-E3C4-AFAE-7F23-A9FB3F42DE2B}"/>
              </a:ext>
            </a:extLst>
          </p:cNvPr>
          <p:cNvCxnSpPr>
            <a:cxnSpLocks/>
          </p:cNvCxnSpPr>
          <p:nvPr/>
        </p:nvCxnSpPr>
        <p:spPr>
          <a:xfrm flipV="1">
            <a:off x="9688945" y="5403273"/>
            <a:ext cx="0" cy="101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002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420320-4C64-179D-B5C3-D6630027DE1B}"/>
              </a:ext>
            </a:extLst>
          </p:cNvPr>
          <p:cNvSpPr>
            <a:spLocks noGrp="1"/>
          </p:cNvSpPr>
          <p:nvPr>
            <p:ph type="title"/>
          </p:nvPr>
        </p:nvSpPr>
        <p:spPr/>
        <p:txBody>
          <a:bodyPr>
            <a:normAutofit/>
          </a:bodyPr>
          <a:lstStyle/>
          <a:p>
            <a:r>
              <a:rPr lang="de-CH" sz="2800" dirty="0">
                <a:latin typeface="+mn-lt"/>
              </a:rPr>
              <a:t>1998</a:t>
            </a:r>
            <a:br>
              <a:rPr lang="de-CH" sz="2800" dirty="0">
                <a:latin typeface="+mn-lt"/>
              </a:rPr>
            </a:br>
            <a:r>
              <a:rPr lang="de-CH" sz="2800" dirty="0">
                <a:latin typeface="+mn-lt"/>
              </a:rPr>
              <a:t>Der Rheinbund macht in der Grün 80 einen Weltrekord:</a:t>
            </a:r>
          </a:p>
        </p:txBody>
      </p:sp>
      <p:sp>
        <p:nvSpPr>
          <p:cNvPr id="3" name="Textfeld 2">
            <a:extLst>
              <a:ext uri="{FF2B5EF4-FFF2-40B4-BE49-F238E27FC236}">
                <a16:creationId xmlns:a16="http://schemas.microsoft.com/office/drawing/2014/main" id="{A49A3049-287E-C9E7-3F08-7B0F3DDE8A9F}"/>
              </a:ext>
            </a:extLst>
          </p:cNvPr>
          <p:cNvSpPr txBox="1"/>
          <p:nvPr/>
        </p:nvSpPr>
        <p:spPr>
          <a:xfrm>
            <a:off x="1542473" y="1595563"/>
            <a:ext cx="5850063" cy="584775"/>
          </a:xfrm>
          <a:prstGeom prst="rect">
            <a:avLst/>
          </a:prstGeom>
          <a:solidFill>
            <a:srgbClr val="66FF66"/>
          </a:solidFill>
          <a:ln w="28575">
            <a:solidFill>
              <a:schemeClr val="tx1"/>
            </a:solidFill>
          </a:ln>
        </p:spPr>
        <p:txBody>
          <a:bodyPr wrap="square" rtlCol="0">
            <a:spAutoFit/>
          </a:bodyPr>
          <a:lstStyle/>
          <a:p>
            <a:r>
              <a:rPr lang="de-CH" sz="3200" dirty="0"/>
              <a:t>Das längste </a:t>
            </a:r>
            <a:r>
              <a:rPr lang="de-CH" sz="3200" dirty="0" err="1"/>
              <a:t>Blachenzelt</a:t>
            </a:r>
            <a:r>
              <a:rPr lang="de-CH" sz="3200" dirty="0"/>
              <a:t> der Welt !</a:t>
            </a:r>
          </a:p>
        </p:txBody>
      </p:sp>
      <p:pic>
        <p:nvPicPr>
          <p:cNvPr id="5" name="Grafik 4">
            <a:extLst>
              <a:ext uri="{FF2B5EF4-FFF2-40B4-BE49-F238E27FC236}">
                <a16:creationId xmlns:a16="http://schemas.microsoft.com/office/drawing/2014/main" id="{DA012AB6-A68D-624B-AEB9-2CFB182E560A}"/>
              </a:ext>
            </a:extLst>
          </p:cNvPr>
          <p:cNvPicPr>
            <a:picLocks noChangeAspect="1"/>
          </p:cNvPicPr>
          <p:nvPr/>
        </p:nvPicPr>
        <p:blipFill>
          <a:blip r:embed="rId2"/>
          <a:stretch>
            <a:fillRect/>
          </a:stretch>
        </p:blipFill>
        <p:spPr>
          <a:xfrm>
            <a:off x="6096000" y="2982197"/>
            <a:ext cx="5429478" cy="3576634"/>
          </a:xfrm>
          <a:prstGeom prst="rect">
            <a:avLst/>
          </a:prstGeom>
        </p:spPr>
      </p:pic>
      <p:pic>
        <p:nvPicPr>
          <p:cNvPr id="7" name="Grafik 6">
            <a:extLst>
              <a:ext uri="{FF2B5EF4-FFF2-40B4-BE49-F238E27FC236}">
                <a16:creationId xmlns:a16="http://schemas.microsoft.com/office/drawing/2014/main" id="{E440D216-3FBB-7354-C515-065422AC5F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456872"/>
            <a:ext cx="3050309" cy="4101959"/>
          </a:xfrm>
          <a:prstGeom prst="rect">
            <a:avLst/>
          </a:prstGeom>
        </p:spPr>
      </p:pic>
      <p:sp>
        <p:nvSpPr>
          <p:cNvPr id="8" name="Textfeld 7">
            <a:extLst>
              <a:ext uri="{FF2B5EF4-FFF2-40B4-BE49-F238E27FC236}">
                <a16:creationId xmlns:a16="http://schemas.microsoft.com/office/drawing/2014/main" id="{BF5D7B74-F10D-0B09-B1B1-BB56B75C9AC0}"/>
              </a:ext>
            </a:extLst>
          </p:cNvPr>
          <p:cNvSpPr txBox="1"/>
          <p:nvPr/>
        </p:nvSpPr>
        <p:spPr>
          <a:xfrm>
            <a:off x="3980888" y="2365824"/>
            <a:ext cx="7021153" cy="430887"/>
          </a:xfrm>
          <a:prstGeom prst="rect">
            <a:avLst/>
          </a:prstGeom>
          <a:noFill/>
        </p:spPr>
        <p:txBody>
          <a:bodyPr wrap="none" rtlCol="0">
            <a:spAutoFit/>
          </a:bodyPr>
          <a:lstStyle/>
          <a:p>
            <a:r>
              <a:rPr lang="de-CH" sz="2200" dirty="0"/>
              <a:t>238 Wölfe, Pfadis + </a:t>
            </a:r>
            <a:r>
              <a:rPr lang="de-CH" sz="2200" dirty="0" err="1"/>
              <a:t>APV’ler</a:t>
            </a:r>
            <a:r>
              <a:rPr lang="de-CH" sz="2200" dirty="0"/>
              <a:t> knüpften total 31’632 Knöpfe zu</a:t>
            </a:r>
          </a:p>
        </p:txBody>
      </p:sp>
      <p:sp>
        <p:nvSpPr>
          <p:cNvPr id="9" name="Textfeld 8">
            <a:extLst>
              <a:ext uri="{FF2B5EF4-FFF2-40B4-BE49-F238E27FC236}">
                <a16:creationId xmlns:a16="http://schemas.microsoft.com/office/drawing/2014/main" id="{158A0E81-E24A-B0F4-7935-1AC28D0E0731}"/>
              </a:ext>
            </a:extLst>
          </p:cNvPr>
          <p:cNvSpPr txBox="1"/>
          <p:nvPr/>
        </p:nvSpPr>
        <p:spPr>
          <a:xfrm>
            <a:off x="3980888" y="2982197"/>
            <a:ext cx="2022733" cy="2308324"/>
          </a:xfrm>
          <a:prstGeom prst="rect">
            <a:avLst/>
          </a:prstGeom>
          <a:noFill/>
        </p:spPr>
        <p:txBody>
          <a:bodyPr wrap="none" rtlCol="0">
            <a:spAutoFit/>
          </a:bodyPr>
          <a:lstStyle/>
          <a:p>
            <a:r>
              <a:rPr lang="de-CH" dirty="0"/>
              <a:t>1’310 Blachen</a:t>
            </a:r>
          </a:p>
          <a:p>
            <a:r>
              <a:rPr lang="de-CH" dirty="0"/>
              <a:t>992 Zeltstangen</a:t>
            </a:r>
          </a:p>
          <a:p>
            <a:r>
              <a:rPr lang="de-CH" dirty="0"/>
              <a:t>725 </a:t>
            </a:r>
            <a:r>
              <a:rPr lang="de-CH" dirty="0" err="1"/>
              <a:t>Häringe</a:t>
            </a:r>
            <a:endParaRPr lang="de-CH" dirty="0"/>
          </a:p>
          <a:p>
            <a:r>
              <a:rPr lang="de-CH" dirty="0"/>
              <a:t>3’588 m2 Fläche</a:t>
            </a:r>
          </a:p>
          <a:p>
            <a:endParaRPr lang="de-CH" dirty="0"/>
          </a:p>
          <a:p>
            <a:r>
              <a:rPr lang="de-CH" dirty="0"/>
              <a:t>ergeben eine Länge</a:t>
            </a:r>
          </a:p>
          <a:p>
            <a:r>
              <a:rPr lang="de-CH" dirty="0"/>
              <a:t>von über einem</a:t>
            </a:r>
          </a:p>
          <a:p>
            <a:r>
              <a:rPr lang="de-CH" dirty="0"/>
              <a:t>Kilometer !</a:t>
            </a:r>
          </a:p>
        </p:txBody>
      </p:sp>
      <p:sp>
        <p:nvSpPr>
          <p:cNvPr id="11" name="Textfeld 10">
            <a:extLst>
              <a:ext uri="{FF2B5EF4-FFF2-40B4-BE49-F238E27FC236}">
                <a16:creationId xmlns:a16="http://schemas.microsoft.com/office/drawing/2014/main" id="{6E77988C-7A23-9DF1-6989-782501BC4C18}"/>
              </a:ext>
            </a:extLst>
          </p:cNvPr>
          <p:cNvSpPr txBox="1"/>
          <p:nvPr/>
        </p:nvSpPr>
        <p:spPr>
          <a:xfrm>
            <a:off x="8632555" y="1595563"/>
            <a:ext cx="2245936" cy="584775"/>
          </a:xfrm>
          <a:prstGeom prst="rect">
            <a:avLst/>
          </a:prstGeom>
          <a:solidFill>
            <a:srgbClr val="66FF66"/>
          </a:solidFill>
          <a:ln w="28575">
            <a:solidFill>
              <a:schemeClr val="tx1"/>
            </a:solidFill>
          </a:ln>
        </p:spPr>
        <p:txBody>
          <a:bodyPr wrap="none" rtlCol="0">
            <a:spAutoFit/>
          </a:bodyPr>
          <a:lstStyle/>
          <a:p>
            <a:r>
              <a:rPr lang="de-CH" sz="3200" dirty="0"/>
              <a:t>1’020 Meter</a:t>
            </a:r>
          </a:p>
        </p:txBody>
      </p:sp>
      <p:sp>
        <p:nvSpPr>
          <p:cNvPr id="12" name="Pfeil: nach rechts 11">
            <a:extLst>
              <a:ext uri="{FF2B5EF4-FFF2-40B4-BE49-F238E27FC236}">
                <a16:creationId xmlns:a16="http://schemas.microsoft.com/office/drawing/2014/main" id="{0E22AA53-F4B3-0559-7F46-1D75F8F828E7}"/>
              </a:ext>
            </a:extLst>
          </p:cNvPr>
          <p:cNvSpPr/>
          <p:nvPr/>
        </p:nvSpPr>
        <p:spPr>
          <a:xfrm>
            <a:off x="7721600" y="1703656"/>
            <a:ext cx="581891" cy="30874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CH"/>
          </a:p>
        </p:txBody>
      </p:sp>
      <p:pic>
        <p:nvPicPr>
          <p:cNvPr id="14" name="Grafik 13">
            <a:extLst>
              <a:ext uri="{FF2B5EF4-FFF2-40B4-BE49-F238E27FC236}">
                <a16:creationId xmlns:a16="http://schemas.microsoft.com/office/drawing/2014/main" id="{7EDD17E6-682A-086E-432C-206928C521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2773" y="5674556"/>
            <a:ext cx="1430985" cy="491493"/>
          </a:xfrm>
          <a:prstGeom prst="rect">
            <a:avLst/>
          </a:prstGeom>
        </p:spPr>
      </p:pic>
      <p:sp>
        <p:nvSpPr>
          <p:cNvPr id="15" name="Textfeld 14">
            <a:extLst>
              <a:ext uri="{FF2B5EF4-FFF2-40B4-BE49-F238E27FC236}">
                <a16:creationId xmlns:a16="http://schemas.microsoft.com/office/drawing/2014/main" id="{66E462AF-74F4-AAA0-D2B3-240CA93B4995}"/>
              </a:ext>
            </a:extLst>
          </p:cNvPr>
          <p:cNvSpPr txBox="1"/>
          <p:nvPr/>
        </p:nvSpPr>
        <p:spPr>
          <a:xfrm>
            <a:off x="4055486" y="6166049"/>
            <a:ext cx="1756250" cy="338554"/>
          </a:xfrm>
          <a:prstGeom prst="rect">
            <a:avLst/>
          </a:prstGeom>
          <a:noFill/>
        </p:spPr>
        <p:txBody>
          <a:bodyPr wrap="none" rtlCol="0">
            <a:spAutoFit/>
          </a:bodyPr>
          <a:lstStyle/>
          <a:p>
            <a:r>
              <a:rPr lang="de-CH" sz="1600" dirty="0"/>
              <a:t>berichtete darüber</a:t>
            </a:r>
          </a:p>
        </p:txBody>
      </p:sp>
    </p:spTree>
    <p:extLst>
      <p:ext uri="{BB962C8B-B14F-4D97-AF65-F5344CB8AC3E}">
        <p14:creationId xmlns:p14="http://schemas.microsoft.com/office/powerpoint/2010/main" val="1065270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9E203-575E-6A14-D9BA-696D0D87DFBE}"/>
              </a:ext>
            </a:extLst>
          </p:cNvPr>
          <p:cNvSpPr>
            <a:spLocks noGrp="1"/>
          </p:cNvSpPr>
          <p:nvPr>
            <p:ph type="title"/>
          </p:nvPr>
        </p:nvSpPr>
        <p:spPr>
          <a:xfrm>
            <a:off x="838200" y="365125"/>
            <a:ext cx="7308273" cy="1325563"/>
          </a:xfrm>
        </p:spPr>
        <p:txBody>
          <a:bodyPr>
            <a:normAutofit/>
          </a:bodyPr>
          <a:lstStyle/>
          <a:p>
            <a:r>
              <a:rPr lang="de-CH" sz="2800" dirty="0">
                <a:latin typeface="+mn-lt"/>
              </a:rPr>
              <a:t>2000</a:t>
            </a:r>
            <a:br>
              <a:rPr lang="de-CH" sz="2800" dirty="0">
                <a:latin typeface="+mn-lt"/>
              </a:rPr>
            </a:br>
            <a:r>
              <a:rPr lang="de-CH" sz="2800" dirty="0">
                <a:latin typeface="+mn-lt"/>
              </a:rPr>
              <a:t>Start ins </a:t>
            </a:r>
            <a:r>
              <a:rPr lang="de-CH" sz="2800" dirty="0" err="1">
                <a:latin typeface="+mn-lt"/>
              </a:rPr>
              <a:t>Millenium</a:t>
            </a:r>
            <a:r>
              <a:rPr lang="de-CH" sz="2800" dirty="0">
                <a:latin typeface="+mn-lt"/>
              </a:rPr>
              <a:t> mit einer eigenen Homepage</a:t>
            </a:r>
          </a:p>
        </p:txBody>
      </p:sp>
      <p:pic>
        <p:nvPicPr>
          <p:cNvPr id="4" name="Grafik 3">
            <a:extLst>
              <a:ext uri="{FF2B5EF4-FFF2-40B4-BE49-F238E27FC236}">
                <a16:creationId xmlns:a16="http://schemas.microsoft.com/office/drawing/2014/main" id="{496099C2-B055-0138-3AF5-CEC66667F16B}"/>
              </a:ext>
            </a:extLst>
          </p:cNvPr>
          <p:cNvPicPr>
            <a:picLocks noChangeAspect="1"/>
          </p:cNvPicPr>
          <p:nvPr/>
        </p:nvPicPr>
        <p:blipFill>
          <a:blip r:embed="rId2"/>
          <a:stretch>
            <a:fillRect/>
          </a:stretch>
        </p:blipFill>
        <p:spPr>
          <a:xfrm>
            <a:off x="952858" y="1663412"/>
            <a:ext cx="4229002" cy="5167312"/>
          </a:xfrm>
          <a:prstGeom prst="rect">
            <a:avLst/>
          </a:prstGeom>
        </p:spPr>
      </p:pic>
      <p:pic>
        <p:nvPicPr>
          <p:cNvPr id="6" name="Grafik 5">
            <a:extLst>
              <a:ext uri="{FF2B5EF4-FFF2-40B4-BE49-F238E27FC236}">
                <a16:creationId xmlns:a16="http://schemas.microsoft.com/office/drawing/2014/main" id="{194A92B2-DBC7-F7D8-21FD-AD8352B6BC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0981" y="1663412"/>
            <a:ext cx="6267651" cy="3946620"/>
          </a:xfrm>
          <a:prstGeom prst="rect">
            <a:avLst/>
          </a:prstGeom>
        </p:spPr>
      </p:pic>
      <p:sp>
        <p:nvSpPr>
          <p:cNvPr id="7" name="Textfeld 6">
            <a:extLst>
              <a:ext uri="{FF2B5EF4-FFF2-40B4-BE49-F238E27FC236}">
                <a16:creationId xmlns:a16="http://schemas.microsoft.com/office/drawing/2014/main" id="{7B5C769C-B31E-454E-2A30-73F66B3BA476}"/>
              </a:ext>
            </a:extLst>
          </p:cNvPr>
          <p:cNvSpPr txBox="1"/>
          <p:nvPr/>
        </p:nvSpPr>
        <p:spPr>
          <a:xfrm>
            <a:off x="5412250" y="5966691"/>
            <a:ext cx="6577122" cy="369332"/>
          </a:xfrm>
          <a:prstGeom prst="rect">
            <a:avLst/>
          </a:prstGeom>
          <a:noFill/>
        </p:spPr>
        <p:txBody>
          <a:bodyPr wrap="none" rtlCol="0">
            <a:spAutoFit/>
          </a:bodyPr>
          <a:lstStyle/>
          <a:p>
            <a:r>
              <a:rPr lang="de-CH" dirty="0"/>
              <a:t>Von den ersten Schritten im Internet bis zu den heutigen Insta-News</a:t>
            </a:r>
          </a:p>
        </p:txBody>
      </p:sp>
      <p:sp>
        <p:nvSpPr>
          <p:cNvPr id="3" name="Textfeld 2">
            <a:extLst>
              <a:ext uri="{FF2B5EF4-FFF2-40B4-BE49-F238E27FC236}">
                <a16:creationId xmlns:a16="http://schemas.microsoft.com/office/drawing/2014/main" id="{61BADCE2-F0D0-1A53-5EBC-22BED2DDBE10}"/>
              </a:ext>
            </a:extLst>
          </p:cNvPr>
          <p:cNvSpPr txBox="1"/>
          <p:nvPr/>
        </p:nvSpPr>
        <p:spPr>
          <a:xfrm>
            <a:off x="8720829" y="961863"/>
            <a:ext cx="2977803" cy="523220"/>
          </a:xfrm>
          <a:prstGeom prst="rect">
            <a:avLst/>
          </a:prstGeom>
          <a:solidFill>
            <a:srgbClr val="00B0F0"/>
          </a:solidFill>
          <a:ln>
            <a:solidFill>
              <a:schemeClr val="tx1"/>
            </a:solidFill>
          </a:ln>
        </p:spPr>
        <p:txBody>
          <a:bodyPr wrap="none" rtlCol="0">
            <a:spAutoFit/>
          </a:bodyPr>
          <a:lstStyle/>
          <a:p>
            <a:r>
              <a:rPr lang="de-CH" sz="2800" dirty="0"/>
              <a:t>www.rheinbund.ch</a:t>
            </a:r>
          </a:p>
        </p:txBody>
      </p:sp>
    </p:spTree>
    <p:extLst>
      <p:ext uri="{BB962C8B-B14F-4D97-AF65-F5344CB8AC3E}">
        <p14:creationId xmlns:p14="http://schemas.microsoft.com/office/powerpoint/2010/main" val="871189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CCF7F8-0103-7EF9-DBBC-D4795A065DB4}"/>
              </a:ext>
            </a:extLst>
          </p:cNvPr>
          <p:cNvSpPr>
            <a:spLocks noGrp="1"/>
          </p:cNvSpPr>
          <p:nvPr>
            <p:ph type="title"/>
          </p:nvPr>
        </p:nvSpPr>
        <p:spPr/>
        <p:txBody>
          <a:bodyPr>
            <a:normAutofit/>
          </a:bodyPr>
          <a:lstStyle/>
          <a:p>
            <a:r>
              <a:rPr lang="de-CH" sz="2800" dirty="0">
                <a:latin typeface="+mn-lt"/>
              </a:rPr>
              <a:t>2004</a:t>
            </a:r>
            <a:br>
              <a:rPr lang="de-CH" sz="2800" dirty="0">
                <a:latin typeface="+mn-lt"/>
              </a:rPr>
            </a:br>
            <a:r>
              <a:rPr lang="de-CH" sz="2800" dirty="0" err="1">
                <a:latin typeface="+mn-lt"/>
              </a:rPr>
              <a:t>Tipkurs</a:t>
            </a:r>
            <a:r>
              <a:rPr lang="de-CH" sz="2800" dirty="0">
                <a:latin typeface="+mn-lt"/>
              </a:rPr>
              <a:t> Bezirk Rheinbund in </a:t>
            </a:r>
            <a:r>
              <a:rPr lang="de-CH" sz="2800" dirty="0" err="1">
                <a:latin typeface="+mn-lt"/>
              </a:rPr>
              <a:t>Ormalingen</a:t>
            </a:r>
            <a:r>
              <a:rPr lang="de-CH" sz="2800" dirty="0">
                <a:latin typeface="+mn-lt"/>
              </a:rPr>
              <a:t> (BL)</a:t>
            </a:r>
          </a:p>
        </p:txBody>
      </p:sp>
      <p:pic>
        <p:nvPicPr>
          <p:cNvPr id="4" name="Grafik 3">
            <a:extLst>
              <a:ext uri="{FF2B5EF4-FFF2-40B4-BE49-F238E27FC236}">
                <a16:creationId xmlns:a16="http://schemas.microsoft.com/office/drawing/2014/main" id="{23F02A6B-7208-FCC6-C4D3-72CCC562CA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758" y="1519027"/>
            <a:ext cx="4569701" cy="2133736"/>
          </a:xfrm>
          <a:prstGeom prst="rect">
            <a:avLst/>
          </a:prstGeom>
        </p:spPr>
      </p:pic>
      <p:pic>
        <p:nvPicPr>
          <p:cNvPr id="6" name="Grafik 5">
            <a:extLst>
              <a:ext uri="{FF2B5EF4-FFF2-40B4-BE49-F238E27FC236}">
                <a16:creationId xmlns:a16="http://schemas.microsoft.com/office/drawing/2014/main" id="{E707105C-7658-761D-4858-725A44C75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0997" y="333214"/>
            <a:ext cx="4027245" cy="3474147"/>
          </a:xfrm>
          <a:prstGeom prst="rect">
            <a:avLst/>
          </a:prstGeom>
        </p:spPr>
      </p:pic>
      <p:pic>
        <p:nvPicPr>
          <p:cNvPr id="8" name="Grafik 7">
            <a:extLst>
              <a:ext uri="{FF2B5EF4-FFF2-40B4-BE49-F238E27FC236}">
                <a16:creationId xmlns:a16="http://schemas.microsoft.com/office/drawing/2014/main" id="{4CB7CFF7-4AEB-4C88-BCDB-115E6BF51F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7762" y="3481101"/>
            <a:ext cx="2332806" cy="3122612"/>
          </a:xfrm>
          <a:prstGeom prst="rect">
            <a:avLst/>
          </a:prstGeom>
        </p:spPr>
      </p:pic>
      <p:pic>
        <p:nvPicPr>
          <p:cNvPr id="10" name="Grafik 9">
            <a:extLst>
              <a:ext uri="{FF2B5EF4-FFF2-40B4-BE49-F238E27FC236}">
                <a16:creationId xmlns:a16="http://schemas.microsoft.com/office/drawing/2014/main" id="{6DCE1825-BDFE-721A-EB43-3FD9B6D1C7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196" y="3807361"/>
            <a:ext cx="4561263" cy="2796352"/>
          </a:xfrm>
          <a:prstGeom prst="rect">
            <a:avLst/>
          </a:prstGeom>
        </p:spPr>
      </p:pic>
      <p:pic>
        <p:nvPicPr>
          <p:cNvPr id="12" name="Grafik 11">
            <a:extLst>
              <a:ext uri="{FF2B5EF4-FFF2-40B4-BE49-F238E27FC236}">
                <a16:creationId xmlns:a16="http://schemas.microsoft.com/office/drawing/2014/main" id="{B87AD7F3-6F7B-4D5C-8FD0-303DA2817C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4005" y="3999346"/>
            <a:ext cx="4064237" cy="2604367"/>
          </a:xfrm>
          <a:prstGeom prst="rect">
            <a:avLst/>
          </a:prstGeom>
        </p:spPr>
      </p:pic>
      <p:pic>
        <p:nvPicPr>
          <p:cNvPr id="14" name="Grafik 13">
            <a:extLst>
              <a:ext uri="{FF2B5EF4-FFF2-40B4-BE49-F238E27FC236}">
                <a16:creationId xmlns:a16="http://schemas.microsoft.com/office/drawing/2014/main" id="{3A368E59-0F05-3DC3-F256-F25CB6A043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77762" y="1509288"/>
            <a:ext cx="2332807" cy="1745937"/>
          </a:xfrm>
          <a:prstGeom prst="rect">
            <a:avLst/>
          </a:prstGeom>
        </p:spPr>
      </p:pic>
    </p:spTree>
    <p:extLst>
      <p:ext uri="{BB962C8B-B14F-4D97-AF65-F5344CB8AC3E}">
        <p14:creationId xmlns:p14="http://schemas.microsoft.com/office/powerpoint/2010/main" val="2494311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4610A-B5E6-A508-0E2E-EA55FD90C467}"/>
              </a:ext>
            </a:extLst>
          </p:cNvPr>
          <p:cNvSpPr>
            <a:spLocks noGrp="1"/>
          </p:cNvSpPr>
          <p:nvPr>
            <p:ph type="title"/>
          </p:nvPr>
        </p:nvSpPr>
        <p:spPr/>
        <p:txBody>
          <a:bodyPr>
            <a:normAutofit/>
          </a:bodyPr>
          <a:lstStyle/>
          <a:p>
            <a:r>
              <a:rPr lang="de-CH" sz="2800" dirty="0">
                <a:latin typeface="+mn-lt"/>
              </a:rPr>
              <a:t>2004</a:t>
            </a:r>
            <a:br>
              <a:rPr lang="de-CH" sz="2800" dirty="0">
                <a:latin typeface="+mn-lt"/>
              </a:rPr>
            </a:br>
            <a:r>
              <a:rPr lang="de-CH" sz="2800" dirty="0">
                <a:latin typeface="+mn-lt"/>
              </a:rPr>
              <a:t>Jubiläumslager «90 Jahre Rheinbund»</a:t>
            </a:r>
          </a:p>
        </p:txBody>
      </p:sp>
      <p:pic>
        <p:nvPicPr>
          <p:cNvPr id="4" name="Grafik 3">
            <a:extLst>
              <a:ext uri="{FF2B5EF4-FFF2-40B4-BE49-F238E27FC236}">
                <a16:creationId xmlns:a16="http://schemas.microsoft.com/office/drawing/2014/main" id="{7CA9BD1C-6899-5DA4-880A-33BB6D082B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871" y="4013775"/>
            <a:ext cx="5410200" cy="2566988"/>
          </a:xfrm>
          <a:prstGeom prst="rect">
            <a:avLst/>
          </a:prstGeom>
        </p:spPr>
      </p:pic>
      <p:pic>
        <p:nvPicPr>
          <p:cNvPr id="8" name="Grafik 7">
            <a:extLst>
              <a:ext uri="{FF2B5EF4-FFF2-40B4-BE49-F238E27FC236}">
                <a16:creationId xmlns:a16="http://schemas.microsoft.com/office/drawing/2014/main" id="{C49D624A-1A85-27FE-A18D-C45F363050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5209" y="4013775"/>
            <a:ext cx="5590892" cy="2551488"/>
          </a:xfrm>
          <a:prstGeom prst="rect">
            <a:avLst/>
          </a:prstGeom>
        </p:spPr>
      </p:pic>
      <p:pic>
        <p:nvPicPr>
          <p:cNvPr id="10" name="Grafik 9">
            <a:extLst>
              <a:ext uri="{FF2B5EF4-FFF2-40B4-BE49-F238E27FC236}">
                <a16:creationId xmlns:a16="http://schemas.microsoft.com/office/drawing/2014/main" id="{4CA0A704-36BB-D1AE-5331-3AE130EBA5F1}"/>
              </a:ext>
            </a:extLst>
          </p:cNvPr>
          <p:cNvPicPr>
            <a:picLocks noChangeAspect="1"/>
          </p:cNvPicPr>
          <p:nvPr/>
        </p:nvPicPr>
        <p:blipFill>
          <a:blip r:embed="rId4"/>
          <a:stretch>
            <a:fillRect/>
          </a:stretch>
        </p:blipFill>
        <p:spPr>
          <a:xfrm>
            <a:off x="7398537" y="436777"/>
            <a:ext cx="4354632" cy="3303950"/>
          </a:xfrm>
          <a:prstGeom prst="rect">
            <a:avLst/>
          </a:prstGeom>
        </p:spPr>
      </p:pic>
      <p:pic>
        <p:nvPicPr>
          <p:cNvPr id="12" name="Grafik 11">
            <a:extLst>
              <a:ext uri="{FF2B5EF4-FFF2-40B4-BE49-F238E27FC236}">
                <a16:creationId xmlns:a16="http://schemas.microsoft.com/office/drawing/2014/main" id="{0C264E34-8180-3809-9196-362CC5AABC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871" y="1499732"/>
            <a:ext cx="3108946" cy="2240995"/>
          </a:xfrm>
          <a:prstGeom prst="rect">
            <a:avLst/>
          </a:prstGeom>
        </p:spPr>
      </p:pic>
      <p:pic>
        <p:nvPicPr>
          <p:cNvPr id="14" name="Grafik 13">
            <a:extLst>
              <a:ext uri="{FF2B5EF4-FFF2-40B4-BE49-F238E27FC236}">
                <a16:creationId xmlns:a16="http://schemas.microsoft.com/office/drawing/2014/main" id="{0BE7D374-212E-E5DF-18AC-02223E787A54}"/>
              </a:ext>
            </a:extLst>
          </p:cNvPr>
          <p:cNvPicPr>
            <a:picLocks noChangeAspect="1"/>
          </p:cNvPicPr>
          <p:nvPr/>
        </p:nvPicPr>
        <p:blipFill>
          <a:blip r:embed="rId6"/>
          <a:stretch>
            <a:fillRect/>
          </a:stretch>
        </p:blipFill>
        <p:spPr>
          <a:xfrm>
            <a:off x="3864642" y="1499732"/>
            <a:ext cx="3295650" cy="1743075"/>
          </a:xfrm>
          <a:prstGeom prst="rect">
            <a:avLst/>
          </a:prstGeom>
        </p:spPr>
      </p:pic>
      <p:sp>
        <p:nvSpPr>
          <p:cNvPr id="15" name="Textfeld 14">
            <a:extLst>
              <a:ext uri="{FF2B5EF4-FFF2-40B4-BE49-F238E27FC236}">
                <a16:creationId xmlns:a16="http://schemas.microsoft.com/office/drawing/2014/main" id="{88B7D21D-98B7-9679-7FD8-0D703CFBF5FA}"/>
              </a:ext>
            </a:extLst>
          </p:cNvPr>
          <p:cNvSpPr txBox="1"/>
          <p:nvPr/>
        </p:nvSpPr>
        <p:spPr>
          <a:xfrm>
            <a:off x="4208600" y="3322806"/>
            <a:ext cx="2758063" cy="584775"/>
          </a:xfrm>
          <a:prstGeom prst="rect">
            <a:avLst/>
          </a:prstGeom>
          <a:noFill/>
        </p:spPr>
        <p:txBody>
          <a:bodyPr wrap="none" rtlCol="0">
            <a:spAutoFit/>
          </a:bodyPr>
          <a:lstStyle/>
          <a:p>
            <a:r>
              <a:rPr lang="de-CH" sz="1600" dirty="0"/>
              <a:t>Die Pfadi in Innertkirchen (BE)</a:t>
            </a:r>
          </a:p>
          <a:p>
            <a:r>
              <a:rPr lang="de-CH" sz="1600" dirty="0"/>
              <a:t>Die Wölfe in Habkern (BE)</a:t>
            </a:r>
          </a:p>
        </p:txBody>
      </p:sp>
    </p:spTree>
    <p:extLst>
      <p:ext uri="{BB962C8B-B14F-4D97-AF65-F5344CB8AC3E}">
        <p14:creationId xmlns:p14="http://schemas.microsoft.com/office/powerpoint/2010/main" val="2879280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B3A51-18BD-6D7B-DE07-756A0D7CFC25}"/>
              </a:ext>
            </a:extLst>
          </p:cNvPr>
          <p:cNvSpPr>
            <a:spLocks noGrp="1"/>
          </p:cNvSpPr>
          <p:nvPr>
            <p:ph type="title"/>
          </p:nvPr>
        </p:nvSpPr>
        <p:spPr/>
        <p:txBody>
          <a:bodyPr/>
          <a:lstStyle/>
          <a:p>
            <a:pPr algn="ctr"/>
            <a:r>
              <a:rPr lang="de-CH" b="1" dirty="0"/>
              <a:t>Die Jahre 2004 - 2014</a:t>
            </a:r>
          </a:p>
        </p:txBody>
      </p:sp>
      <p:sp>
        <p:nvSpPr>
          <p:cNvPr id="3" name="Textfeld 2">
            <a:extLst>
              <a:ext uri="{FF2B5EF4-FFF2-40B4-BE49-F238E27FC236}">
                <a16:creationId xmlns:a16="http://schemas.microsoft.com/office/drawing/2014/main" id="{47D3170E-C43D-1A07-5EB0-1F19EFA9D3DF}"/>
              </a:ext>
            </a:extLst>
          </p:cNvPr>
          <p:cNvSpPr txBox="1"/>
          <p:nvPr/>
        </p:nvSpPr>
        <p:spPr>
          <a:xfrm>
            <a:off x="978733" y="1539859"/>
            <a:ext cx="10234533" cy="584775"/>
          </a:xfrm>
          <a:prstGeom prst="rect">
            <a:avLst/>
          </a:prstGeom>
          <a:noFill/>
        </p:spPr>
        <p:txBody>
          <a:bodyPr wrap="none" rtlCol="0">
            <a:spAutoFit/>
          </a:bodyPr>
          <a:lstStyle/>
          <a:p>
            <a:r>
              <a:rPr lang="de-CH" sz="3200" dirty="0"/>
              <a:t>Schwierige Jahre für den Rheinbund und Wiederaufschwung</a:t>
            </a:r>
          </a:p>
        </p:txBody>
      </p:sp>
      <p:pic>
        <p:nvPicPr>
          <p:cNvPr id="8" name="Grafik 7">
            <a:extLst>
              <a:ext uri="{FF2B5EF4-FFF2-40B4-BE49-F238E27FC236}">
                <a16:creationId xmlns:a16="http://schemas.microsoft.com/office/drawing/2014/main" id="{F6680970-CEBB-6AEE-0742-1B5A0C01101F}"/>
              </a:ext>
            </a:extLst>
          </p:cNvPr>
          <p:cNvPicPr>
            <a:picLocks noChangeAspect="1"/>
          </p:cNvPicPr>
          <p:nvPr/>
        </p:nvPicPr>
        <p:blipFill>
          <a:blip r:embed="rId2"/>
          <a:stretch>
            <a:fillRect/>
          </a:stretch>
        </p:blipFill>
        <p:spPr>
          <a:xfrm>
            <a:off x="5472214" y="3277538"/>
            <a:ext cx="1032820" cy="1353949"/>
          </a:xfrm>
          <a:prstGeom prst="rect">
            <a:avLst/>
          </a:prstGeom>
        </p:spPr>
      </p:pic>
      <p:pic>
        <p:nvPicPr>
          <p:cNvPr id="6" name="Grafik 5">
            <a:extLst>
              <a:ext uri="{FF2B5EF4-FFF2-40B4-BE49-F238E27FC236}">
                <a16:creationId xmlns:a16="http://schemas.microsoft.com/office/drawing/2014/main" id="{7EC7833F-099A-98E8-DE63-75810DFEE2AB}"/>
              </a:ext>
            </a:extLst>
          </p:cNvPr>
          <p:cNvPicPr>
            <a:picLocks noChangeAspect="1"/>
          </p:cNvPicPr>
          <p:nvPr/>
        </p:nvPicPr>
        <p:blipFill>
          <a:blip r:embed="rId3"/>
          <a:stretch>
            <a:fillRect/>
          </a:stretch>
        </p:blipFill>
        <p:spPr>
          <a:xfrm>
            <a:off x="8316411" y="3289411"/>
            <a:ext cx="1041572" cy="1295401"/>
          </a:xfrm>
          <a:prstGeom prst="rect">
            <a:avLst/>
          </a:prstGeom>
        </p:spPr>
      </p:pic>
      <p:pic>
        <p:nvPicPr>
          <p:cNvPr id="4" name="Grafik 3">
            <a:extLst>
              <a:ext uri="{FF2B5EF4-FFF2-40B4-BE49-F238E27FC236}">
                <a16:creationId xmlns:a16="http://schemas.microsoft.com/office/drawing/2014/main" id="{E644F923-378C-AB06-6A4F-BDD2A1A1C857}"/>
              </a:ext>
            </a:extLst>
          </p:cNvPr>
          <p:cNvPicPr>
            <a:picLocks noChangeAspect="1"/>
          </p:cNvPicPr>
          <p:nvPr/>
        </p:nvPicPr>
        <p:blipFill>
          <a:blip r:embed="rId4"/>
          <a:stretch>
            <a:fillRect/>
          </a:stretch>
        </p:blipFill>
        <p:spPr>
          <a:xfrm>
            <a:off x="6908511" y="3313505"/>
            <a:ext cx="1032820" cy="1295401"/>
          </a:xfrm>
          <a:prstGeom prst="rect">
            <a:avLst/>
          </a:prstGeom>
        </p:spPr>
      </p:pic>
      <p:pic>
        <p:nvPicPr>
          <p:cNvPr id="10" name="Grafik 9">
            <a:extLst>
              <a:ext uri="{FF2B5EF4-FFF2-40B4-BE49-F238E27FC236}">
                <a16:creationId xmlns:a16="http://schemas.microsoft.com/office/drawing/2014/main" id="{9D211FFC-4D3B-42F4-D525-A7D50207AD99}"/>
              </a:ext>
            </a:extLst>
          </p:cNvPr>
          <p:cNvPicPr>
            <a:picLocks noChangeAspect="1"/>
          </p:cNvPicPr>
          <p:nvPr/>
        </p:nvPicPr>
        <p:blipFill>
          <a:blip r:embed="rId5"/>
          <a:stretch>
            <a:fillRect/>
          </a:stretch>
        </p:blipFill>
        <p:spPr>
          <a:xfrm>
            <a:off x="2609687" y="3302938"/>
            <a:ext cx="1037708" cy="1281874"/>
          </a:xfrm>
          <a:prstGeom prst="rect">
            <a:avLst/>
          </a:prstGeom>
        </p:spPr>
      </p:pic>
      <p:pic>
        <p:nvPicPr>
          <p:cNvPr id="5" name="Grafik 4">
            <a:extLst>
              <a:ext uri="{FF2B5EF4-FFF2-40B4-BE49-F238E27FC236}">
                <a16:creationId xmlns:a16="http://schemas.microsoft.com/office/drawing/2014/main" id="{CE945E3B-23DA-27A4-F4E3-D8E3FF91F93D}"/>
              </a:ext>
            </a:extLst>
          </p:cNvPr>
          <p:cNvPicPr>
            <a:picLocks noChangeAspect="1"/>
          </p:cNvPicPr>
          <p:nvPr/>
        </p:nvPicPr>
        <p:blipFill>
          <a:blip r:embed="rId6"/>
          <a:stretch>
            <a:fillRect/>
          </a:stretch>
        </p:blipFill>
        <p:spPr>
          <a:xfrm>
            <a:off x="4018351" y="3302939"/>
            <a:ext cx="1065341" cy="1281873"/>
          </a:xfrm>
          <a:prstGeom prst="rect">
            <a:avLst/>
          </a:prstGeom>
        </p:spPr>
      </p:pic>
      <p:sp>
        <p:nvSpPr>
          <p:cNvPr id="7" name="Textfeld 6">
            <a:extLst>
              <a:ext uri="{FF2B5EF4-FFF2-40B4-BE49-F238E27FC236}">
                <a16:creationId xmlns:a16="http://schemas.microsoft.com/office/drawing/2014/main" id="{1A7D37AA-B5AD-2F06-2981-986E95BA0183}"/>
              </a:ext>
            </a:extLst>
          </p:cNvPr>
          <p:cNvSpPr txBox="1"/>
          <p:nvPr/>
        </p:nvSpPr>
        <p:spPr>
          <a:xfrm>
            <a:off x="5698777" y="2941282"/>
            <a:ext cx="652743" cy="369332"/>
          </a:xfrm>
          <a:prstGeom prst="rect">
            <a:avLst/>
          </a:prstGeom>
          <a:noFill/>
        </p:spPr>
        <p:txBody>
          <a:bodyPr wrap="none" rtlCol="0">
            <a:spAutoFit/>
          </a:bodyPr>
          <a:lstStyle/>
          <a:p>
            <a:r>
              <a:rPr lang="de-CH" dirty="0"/>
              <a:t>2008</a:t>
            </a:r>
          </a:p>
        </p:txBody>
      </p:sp>
      <p:sp>
        <p:nvSpPr>
          <p:cNvPr id="9" name="Textfeld 8">
            <a:extLst>
              <a:ext uri="{FF2B5EF4-FFF2-40B4-BE49-F238E27FC236}">
                <a16:creationId xmlns:a16="http://schemas.microsoft.com/office/drawing/2014/main" id="{B230DECD-8AA6-A6EF-7D07-46569CF33FB6}"/>
              </a:ext>
            </a:extLst>
          </p:cNvPr>
          <p:cNvSpPr txBox="1"/>
          <p:nvPr/>
        </p:nvSpPr>
        <p:spPr>
          <a:xfrm>
            <a:off x="7121692" y="2939314"/>
            <a:ext cx="652743" cy="369332"/>
          </a:xfrm>
          <a:prstGeom prst="rect">
            <a:avLst/>
          </a:prstGeom>
          <a:noFill/>
        </p:spPr>
        <p:txBody>
          <a:bodyPr wrap="none" rtlCol="0">
            <a:spAutoFit/>
          </a:bodyPr>
          <a:lstStyle/>
          <a:p>
            <a:r>
              <a:rPr lang="de-CH" dirty="0"/>
              <a:t>2008</a:t>
            </a:r>
          </a:p>
        </p:txBody>
      </p:sp>
      <p:sp>
        <p:nvSpPr>
          <p:cNvPr id="11" name="Textfeld 10">
            <a:extLst>
              <a:ext uri="{FF2B5EF4-FFF2-40B4-BE49-F238E27FC236}">
                <a16:creationId xmlns:a16="http://schemas.microsoft.com/office/drawing/2014/main" id="{0E37C5E5-EA7C-D479-62F7-5E34F8EC9EC3}"/>
              </a:ext>
            </a:extLst>
          </p:cNvPr>
          <p:cNvSpPr txBox="1"/>
          <p:nvPr/>
        </p:nvSpPr>
        <p:spPr>
          <a:xfrm>
            <a:off x="4240140" y="2939947"/>
            <a:ext cx="652743" cy="369332"/>
          </a:xfrm>
          <a:prstGeom prst="rect">
            <a:avLst/>
          </a:prstGeom>
          <a:noFill/>
        </p:spPr>
        <p:txBody>
          <a:bodyPr wrap="none" rtlCol="0">
            <a:spAutoFit/>
          </a:bodyPr>
          <a:lstStyle/>
          <a:p>
            <a:r>
              <a:rPr lang="de-CH" dirty="0"/>
              <a:t>2008</a:t>
            </a:r>
          </a:p>
        </p:txBody>
      </p:sp>
      <p:sp>
        <p:nvSpPr>
          <p:cNvPr id="12" name="Textfeld 11">
            <a:extLst>
              <a:ext uri="{FF2B5EF4-FFF2-40B4-BE49-F238E27FC236}">
                <a16:creationId xmlns:a16="http://schemas.microsoft.com/office/drawing/2014/main" id="{A4120297-353B-368F-ED90-6E6122EABAE2}"/>
              </a:ext>
            </a:extLst>
          </p:cNvPr>
          <p:cNvSpPr txBox="1"/>
          <p:nvPr/>
        </p:nvSpPr>
        <p:spPr>
          <a:xfrm>
            <a:off x="2825881" y="2929620"/>
            <a:ext cx="652743" cy="369332"/>
          </a:xfrm>
          <a:prstGeom prst="rect">
            <a:avLst/>
          </a:prstGeom>
          <a:noFill/>
        </p:spPr>
        <p:txBody>
          <a:bodyPr wrap="none" rtlCol="0">
            <a:spAutoFit/>
          </a:bodyPr>
          <a:lstStyle/>
          <a:p>
            <a:r>
              <a:rPr lang="de-CH" dirty="0"/>
              <a:t>2007</a:t>
            </a:r>
          </a:p>
        </p:txBody>
      </p:sp>
      <p:sp>
        <p:nvSpPr>
          <p:cNvPr id="13" name="Textfeld 12">
            <a:extLst>
              <a:ext uri="{FF2B5EF4-FFF2-40B4-BE49-F238E27FC236}">
                <a16:creationId xmlns:a16="http://schemas.microsoft.com/office/drawing/2014/main" id="{DF27BDF9-8442-299C-42B5-34A91A519308}"/>
              </a:ext>
            </a:extLst>
          </p:cNvPr>
          <p:cNvSpPr txBox="1"/>
          <p:nvPr/>
        </p:nvSpPr>
        <p:spPr>
          <a:xfrm>
            <a:off x="8527295" y="2906274"/>
            <a:ext cx="652743" cy="369332"/>
          </a:xfrm>
          <a:prstGeom prst="rect">
            <a:avLst/>
          </a:prstGeom>
          <a:noFill/>
        </p:spPr>
        <p:txBody>
          <a:bodyPr wrap="none" rtlCol="0">
            <a:spAutoFit/>
          </a:bodyPr>
          <a:lstStyle/>
          <a:p>
            <a:r>
              <a:rPr lang="de-CH" dirty="0"/>
              <a:t>2008</a:t>
            </a:r>
          </a:p>
        </p:txBody>
      </p:sp>
      <p:sp>
        <p:nvSpPr>
          <p:cNvPr id="15" name="Textfeld 14">
            <a:extLst>
              <a:ext uri="{FF2B5EF4-FFF2-40B4-BE49-F238E27FC236}">
                <a16:creationId xmlns:a16="http://schemas.microsoft.com/office/drawing/2014/main" id="{309C8175-3A59-875B-0D8C-A2B166C849ED}"/>
              </a:ext>
            </a:extLst>
          </p:cNvPr>
          <p:cNvSpPr txBox="1"/>
          <p:nvPr/>
        </p:nvSpPr>
        <p:spPr>
          <a:xfrm>
            <a:off x="978733" y="2567709"/>
            <a:ext cx="10444654" cy="369332"/>
          </a:xfrm>
          <a:prstGeom prst="rect">
            <a:avLst/>
          </a:prstGeom>
          <a:noFill/>
        </p:spPr>
        <p:txBody>
          <a:bodyPr wrap="none" rtlCol="0">
            <a:spAutoFit/>
          </a:bodyPr>
          <a:lstStyle/>
          <a:p>
            <a:r>
              <a:rPr lang="de-CH" dirty="0"/>
              <a:t>Nach weiterem Mitgliederschwund müssen 2008 ausser der Meute </a:t>
            </a:r>
            <a:r>
              <a:rPr lang="de-CH" dirty="0" err="1"/>
              <a:t>Gemsberg</a:t>
            </a:r>
            <a:r>
              <a:rPr lang="de-CH" dirty="0"/>
              <a:t> alle Einheiten aufgelöst werden</a:t>
            </a:r>
          </a:p>
        </p:txBody>
      </p:sp>
      <p:cxnSp>
        <p:nvCxnSpPr>
          <p:cNvPr id="16" name="Gerader Verbinder 15">
            <a:extLst>
              <a:ext uri="{FF2B5EF4-FFF2-40B4-BE49-F238E27FC236}">
                <a16:creationId xmlns:a16="http://schemas.microsoft.com/office/drawing/2014/main" id="{88CDD495-0678-CFC5-1227-7D1BC4BE6B4F}"/>
              </a:ext>
            </a:extLst>
          </p:cNvPr>
          <p:cNvCxnSpPr>
            <a:cxnSpLocks/>
          </p:cNvCxnSpPr>
          <p:nvPr/>
        </p:nvCxnSpPr>
        <p:spPr>
          <a:xfrm flipH="1">
            <a:off x="2581298" y="3187375"/>
            <a:ext cx="1107623" cy="13974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0314E67-DF9E-109B-EACB-DA573BAF2D6A}"/>
              </a:ext>
            </a:extLst>
          </p:cNvPr>
          <p:cNvCxnSpPr>
            <a:cxnSpLocks/>
          </p:cNvCxnSpPr>
          <p:nvPr/>
        </p:nvCxnSpPr>
        <p:spPr>
          <a:xfrm flipH="1">
            <a:off x="3990768" y="3187374"/>
            <a:ext cx="1107623" cy="13974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04D35DF8-94B0-FC23-CF19-13ECADBA5C28}"/>
              </a:ext>
            </a:extLst>
          </p:cNvPr>
          <p:cNvCxnSpPr>
            <a:cxnSpLocks/>
          </p:cNvCxnSpPr>
          <p:nvPr/>
        </p:nvCxnSpPr>
        <p:spPr>
          <a:xfrm flipH="1">
            <a:off x="5449011" y="3219375"/>
            <a:ext cx="1107623" cy="13974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A631BD0F-428F-B657-1B27-383DA88143A7}"/>
              </a:ext>
            </a:extLst>
          </p:cNvPr>
          <p:cNvCxnSpPr>
            <a:cxnSpLocks/>
          </p:cNvCxnSpPr>
          <p:nvPr/>
        </p:nvCxnSpPr>
        <p:spPr>
          <a:xfrm flipH="1">
            <a:off x="6903317" y="3187376"/>
            <a:ext cx="1107623" cy="13974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1C0C8B60-D164-C003-F7E9-480330419A62}"/>
              </a:ext>
            </a:extLst>
          </p:cNvPr>
          <p:cNvCxnSpPr>
            <a:cxnSpLocks/>
          </p:cNvCxnSpPr>
          <p:nvPr/>
        </p:nvCxnSpPr>
        <p:spPr>
          <a:xfrm flipH="1">
            <a:off x="8315512" y="3187375"/>
            <a:ext cx="1107623" cy="13974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148ABD5D-0C15-15C1-19D9-E19527782CF3}"/>
              </a:ext>
            </a:extLst>
          </p:cNvPr>
          <p:cNvCxnSpPr>
            <a:cxnSpLocks/>
          </p:cNvCxnSpPr>
          <p:nvPr/>
        </p:nvCxnSpPr>
        <p:spPr>
          <a:xfrm>
            <a:off x="2535876" y="3187375"/>
            <a:ext cx="1076821" cy="13672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2" name="Gerader Verbinder 21">
            <a:extLst>
              <a:ext uri="{FF2B5EF4-FFF2-40B4-BE49-F238E27FC236}">
                <a16:creationId xmlns:a16="http://schemas.microsoft.com/office/drawing/2014/main" id="{A98222F2-C828-F59A-93D2-11FB7F7F241E}"/>
              </a:ext>
            </a:extLst>
          </p:cNvPr>
          <p:cNvCxnSpPr>
            <a:cxnSpLocks/>
          </p:cNvCxnSpPr>
          <p:nvPr/>
        </p:nvCxnSpPr>
        <p:spPr>
          <a:xfrm>
            <a:off x="3963443" y="3202456"/>
            <a:ext cx="1076821" cy="13672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3" name="Gerader Verbinder 22">
            <a:extLst>
              <a:ext uri="{FF2B5EF4-FFF2-40B4-BE49-F238E27FC236}">
                <a16:creationId xmlns:a16="http://schemas.microsoft.com/office/drawing/2014/main" id="{AEE5AD19-D42B-0A45-FABC-72B5F132E6FA}"/>
              </a:ext>
            </a:extLst>
          </p:cNvPr>
          <p:cNvCxnSpPr>
            <a:cxnSpLocks/>
          </p:cNvCxnSpPr>
          <p:nvPr/>
        </p:nvCxnSpPr>
        <p:spPr>
          <a:xfrm>
            <a:off x="5442918" y="3229368"/>
            <a:ext cx="1076821" cy="13672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4" name="Gerader Verbinder 23">
            <a:extLst>
              <a:ext uri="{FF2B5EF4-FFF2-40B4-BE49-F238E27FC236}">
                <a16:creationId xmlns:a16="http://schemas.microsoft.com/office/drawing/2014/main" id="{2B9B68C8-ACDC-1A09-2F91-6A9C6EFBECA8}"/>
              </a:ext>
            </a:extLst>
          </p:cNvPr>
          <p:cNvCxnSpPr>
            <a:cxnSpLocks/>
          </p:cNvCxnSpPr>
          <p:nvPr/>
        </p:nvCxnSpPr>
        <p:spPr>
          <a:xfrm>
            <a:off x="6832225" y="3203968"/>
            <a:ext cx="1076821" cy="13672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5" name="Gerader Verbinder 24">
            <a:extLst>
              <a:ext uri="{FF2B5EF4-FFF2-40B4-BE49-F238E27FC236}">
                <a16:creationId xmlns:a16="http://schemas.microsoft.com/office/drawing/2014/main" id="{C79EB40C-427A-357E-30BF-4B872C64B9A2}"/>
              </a:ext>
            </a:extLst>
          </p:cNvPr>
          <p:cNvCxnSpPr>
            <a:cxnSpLocks/>
          </p:cNvCxnSpPr>
          <p:nvPr/>
        </p:nvCxnSpPr>
        <p:spPr>
          <a:xfrm>
            <a:off x="8245903" y="3187824"/>
            <a:ext cx="1076821" cy="136727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26" name="Textfeld 25">
            <a:extLst>
              <a:ext uri="{FF2B5EF4-FFF2-40B4-BE49-F238E27FC236}">
                <a16:creationId xmlns:a16="http://schemas.microsoft.com/office/drawing/2014/main" id="{565B4787-34DF-CD41-76FE-F9427B080573}"/>
              </a:ext>
            </a:extLst>
          </p:cNvPr>
          <p:cNvSpPr txBox="1"/>
          <p:nvPr/>
        </p:nvSpPr>
        <p:spPr>
          <a:xfrm>
            <a:off x="1717964" y="4909137"/>
            <a:ext cx="8331127" cy="369332"/>
          </a:xfrm>
          <a:prstGeom prst="rect">
            <a:avLst/>
          </a:prstGeom>
          <a:solidFill>
            <a:srgbClr val="66FF66"/>
          </a:solidFill>
        </p:spPr>
        <p:txBody>
          <a:bodyPr wrap="none" rtlCol="0">
            <a:spAutoFit/>
          </a:bodyPr>
          <a:lstStyle/>
          <a:p>
            <a:r>
              <a:rPr lang="de-CH" dirty="0"/>
              <a:t>2009: Neustart und Wiederaufschwung durch Wiedergründung des Stammes Homberg </a:t>
            </a:r>
          </a:p>
        </p:txBody>
      </p:sp>
      <p:pic>
        <p:nvPicPr>
          <p:cNvPr id="27" name="Grafik 26">
            <a:extLst>
              <a:ext uri="{FF2B5EF4-FFF2-40B4-BE49-F238E27FC236}">
                <a16:creationId xmlns:a16="http://schemas.microsoft.com/office/drawing/2014/main" id="{92EF8DAC-388E-3234-8DD9-BE7DD0275E7E}"/>
              </a:ext>
            </a:extLst>
          </p:cNvPr>
          <p:cNvPicPr>
            <a:picLocks noChangeAspect="1"/>
          </p:cNvPicPr>
          <p:nvPr/>
        </p:nvPicPr>
        <p:blipFill>
          <a:blip r:embed="rId7"/>
          <a:stretch>
            <a:fillRect/>
          </a:stretch>
        </p:blipFill>
        <p:spPr>
          <a:xfrm>
            <a:off x="1717964" y="5405488"/>
            <a:ext cx="1049367" cy="1316155"/>
          </a:xfrm>
          <a:prstGeom prst="rect">
            <a:avLst/>
          </a:prstGeom>
        </p:spPr>
      </p:pic>
      <p:pic>
        <p:nvPicPr>
          <p:cNvPr id="28" name="Grafik 27">
            <a:extLst>
              <a:ext uri="{FF2B5EF4-FFF2-40B4-BE49-F238E27FC236}">
                <a16:creationId xmlns:a16="http://schemas.microsoft.com/office/drawing/2014/main" id="{D05EB283-7E47-BB26-706B-796818491888}"/>
              </a:ext>
            </a:extLst>
          </p:cNvPr>
          <p:cNvPicPr>
            <a:picLocks noChangeAspect="1"/>
          </p:cNvPicPr>
          <p:nvPr/>
        </p:nvPicPr>
        <p:blipFill>
          <a:blip r:embed="rId8"/>
          <a:stretch>
            <a:fillRect/>
          </a:stretch>
        </p:blipFill>
        <p:spPr>
          <a:xfrm>
            <a:off x="9004441" y="5389058"/>
            <a:ext cx="1044650" cy="1325564"/>
          </a:xfrm>
          <a:prstGeom prst="rect">
            <a:avLst/>
          </a:prstGeom>
        </p:spPr>
      </p:pic>
      <p:sp>
        <p:nvSpPr>
          <p:cNvPr id="29" name="Textfeld 28">
            <a:extLst>
              <a:ext uri="{FF2B5EF4-FFF2-40B4-BE49-F238E27FC236}">
                <a16:creationId xmlns:a16="http://schemas.microsoft.com/office/drawing/2014/main" id="{CFB755C2-2849-D8BE-0FFA-8620C007FBCC}"/>
              </a:ext>
            </a:extLst>
          </p:cNvPr>
          <p:cNvSpPr txBox="1"/>
          <p:nvPr/>
        </p:nvSpPr>
        <p:spPr>
          <a:xfrm>
            <a:off x="3724831" y="5616366"/>
            <a:ext cx="4527586" cy="646331"/>
          </a:xfrm>
          <a:prstGeom prst="rect">
            <a:avLst/>
          </a:prstGeom>
          <a:noFill/>
        </p:spPr>
        <p:txBody>
          <a:bodyPr wrap="none" rtlCol="0">
            <a:spAutoFit/>
          </a:bodyPr>
          <a:lstStyle/>
          <a:p>
            <a:r>
              <a:rPr lang="de-CH" dirty="0"/>
              <a:t>Wolfsübertritt: 5 </a:t>
            </a:r>
            <a:r>
              <a:rPr lang="de-CH" dirty="0" err="1"/>
              <a:t>Gemsberg</a:t>
            </a:r>
            <a:r>
              <a:rPr lang="de-CH" dirty="0"/>
              <a:t>-Wölfe und ältere </a:t>
            </a:r>
          </a:p>
          <a:p>
            <a:r>
              <a:rPr lang="de-CH" dirty="0"/>
              <a:t>Bärenfels- und Fürstenstein-Pfadis als Venner  </a:t>
            </a:r>
          </a:p>
        </p:txBody>
      </p:sp>
      <p:sp>
        <p:nvSpPr>
          <p:cNvPr id="30" name="Pfeil: nach rechts 29">
            <a:extLst>
              <a:ext uri="{FF2B5EF4-FFF2-40B4-BE49-F238E27FC236}">
                <a16:creationId xmlns:a16="http://schemas.microsoft.com/office/drawing/2014/main" id="{A70A7019-42A3-58B9-CB87-B98E20396F93}"/>
              </a:ext>
            </a:extLst>
          </p:cNvPr>
          <p:cNvSpPr/>
          <p:nvPr/>
        </p:nvSpPr>
        <p:spPr>
          <a:xfrm>
            <a:off x="3095810" y="5791986"/>
            <a:ext cx="478116" cy="28977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CH"/>
          </a:p>
        </p:txBody>
      </p:sp>
      <p:sp>
        <p:nvSpPr>
          <p:cNvPr id="32" name="Pfeil: nach rechts 31">
            <a:extLst>
              <a:ext uri="{FF2B5EF4-FFF2-40B4-BE49-F238E27FC236}">
                <a16:creationId xmlns:a16="http://schemas.microsoft.com/office/drawing/2014/main" id="{91D3800E-39D2-9564-1A03-AA019A4B5274}"/>
              </a:ext>
            </a:extLst>
          </p:cNvPr>
          <p:cNvSpPr/>
          <p:nvPr/>
        </p:nvSpPr>
        <p:spPr>
          <a:xfrm>
            <a:off x="8306197" y="5773793"/>
            <a:ext cx="478116" cy="28977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799038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FCD616DF-53EC-BBEF-DAE5-B5B4D3C76F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739078">
            <a:off x="9100968" y="2177845"/>
            <a:ext cx="842741" cy="2963574"/>
          </a:xfrm>
          <a:prstGeom prst="rect">
            <a:avLst/>
          </a:prstGeom>
        </p:spPr>
      </p:pic>
      <p:sp>
        <p:nvSpPr>
          <p:cNvPr id="2" name="Titel 1">
            <a:extLst>
              <a:ext uri="{FF2B5EF4-FFF2-40B4-BE49-F238E27FC236}">
                <a16:creationId xmlns:a16="http://schemas.microsoft.com/office/drawing/2014/main" id="{F0CBDD1B-8120-FF4E-E707-08162E476BF8}"/>
              </a:ext>
            </a:extLst>
          </p:cNvPr>
          <p:cNvSpPr>
            <a:spLocks noGrp="1"/>
          </p:cNvSpPr>
          <p:nvPr>
            <p:ph type="title"/>
          </p:nvPr>
        </p:nvSpPr>
        <p:spPr/>
        <p:txBody>
          <a:bodyPr>
            <a:normAutofit/>
          </a:bodyPr>
          <a:lstStyle/>
          <a:p>
            <a:r>
              <a:rPr lang="de-CH" sz="2800" dirty="0">
                <a:latin typeface="+mn-lt"/>
              </a:rPr>
              <a:t>2004</a:t>
            </a:r>
            <a:br>
              <a:rPr lang="de-CH" sz="2800" dirty="0">
                <a:latin typeface="+mn-lt"/>
              </a:rPr>
            </a:br>
            <a:r>
              <a:rPr lang="de-CH" sz="2800" dirty="0">
                <a:latin typeface="+mn-lt"/>
              </a:rPr>
              <a:t>Das Rheinbund-Archiv entsteht</a:t>
            </a:r>
          </a:p>
        </p:txBody>
      </p:sp>
      <p:pic>
        <p:nvPicPr>
          <p:cNvPr id="4" name="Grafik 3">
            <a:extLst>
              <a:ext uri="{FF2B5EF4-FFF2-40B4-BE49-F238E27FC236}">
                <a16:creationId xmlns:a16="http://schemas.microsoft.com/office/drawing/2014/main" id="{B7734377-1A5E-071E-8008-A32AE6E0B8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764" y="1567983"/>
            <a:ext cx="5300296" cy="3307932"/>
          </a:xfrm>
          <a:prstGeom prst="rect">
            <a:avLst/>
          </a:prstGeom>
        </p:spPr>
      </p:pic>
      <p:pic>
        <p:nvPicPr>
          <p:cNvPr id="6" name="Grafik 5">
            <a:extLst>
              <a:ext uri="{FF2B5EF4-FFF2-40B4-BE49-F238E27FC236}">
                <a16:creationId xmlns:a16="http://schemas.microsoft.com/office/drawing/2014/main" id="{2EEB4DCD-686E-EDE3-A5D1-556B6FE6B0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9198" y="431537"/>
            <a:ext cx="3033197" cy="2685039"/>
          </a:xfrm>
          <a:prstGeom prst="rect">
            <a:avLst/>
          </a:prstGeom>
        </p:spPr>
      </p:pic>
      <p:pic>
        <p:nvPicPr>
          <p:cNvPr id="8" name="Grafik 7">
            <a:extLst>
              <a:ext uri="{FF2B5EF4-FFF2-40B4-BE49-F238E27FC236}">
                <a16:creationId xmlns:a16="http://schemas.microsoft.com/office/drawing/2014/main" id="{5073315A-7BDF-3043-53DA-A93D1224D556}"/>
              </a:ext>
            </a:extLst>
          </p:cNvPr>
          <p:cNvPicPr>
            <a:picLocks noChangeAspect="1"/>
          </p:cNvPicPr>
          <p:nvPr/>
        </p:nvPicPr>
        <p:blipFill>
          <a:blip r:embed="rId5"/>
          <a:stretch>
            <a:fillRect/>
          </a:stretch>
        </p:blipFill>
        <p:spPr>
          <a:xfrm>
            <a:off x="6180045" y="4202689"/>
            <a:ext cx="5753100" cy="2505075"/>
          </a:xfrm>
          <a:prstGeom prst="rect">
            <a:avLst/>
          </a:prstGeom>
        </p:spPr>
      </p:pic>
      <p:pic>
        <p:nvPicPr>
          <p:cNvPr id="10" name="Grafik 9">
            <a:extLst>
              <a:ext uri="{FF2B5EF4-FFF2-40B4-BE49-F238E27FC236}">
                <a16:creationId xmlns:a16="http://schemas.microsoft.com/office/drawing/2014/main" id="{EE6026E7-393F-D640-605F-1C0CF678C9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83317" y="5269836"/>
            <a:ext cx="3415743" cy="975157"/>
          </a:xfrm>
          <a:prstGeom prst="rect">
            <a:avLst/>
          </a:prstGeom>
        </p:spPr>
      </p:pic>
      <p:pic>
        <p:nvPicPr>
          <p:cNvPr id="20" name="Grafik 19">
            <a:extLst>
              <a:ext uri="{FF2B5EF4-FFF2-40B4-BE49-F238E27FC236}">
                <a16:creationId xmlns:a16="http://schemas.microsoft.com/office/drawing/2014/main" id="{E1DB26E4-D5C0-E78B-D5FF-380AE53D63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9500" y="661050"/>
            <a:ext cx="1053409" cy="2059276"/>
          </a:xfrm>
          <a:prstGeom prst="rect">
            <a:avLst/>
          </a:prstGeom>
        </p:spPr>
      </p:pic>
      <p:pic>
        <p:nvPicPr>
          <p:cNvPr id="22" name="Grafik 21">
            <a:extLst>
              <a:ext uri="{FF2B5EF4-FFF2-40B4-BE49-F238E27FC236}">
                <a16:creationId xmlns:a16="http://schemas.microsoft.com/office/drawing/2014/main" id="{EE5E9D60-086E-6C40-D8AD-9F9CBDA06D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200" y="4977093"/>
            <a:ext cx="1286550" cy="1762972"/>
          </a:xfrm>
          <a:prstGeom prst="rect">
            <a:avLst/>
          </a:prstGeom>
        </p:spPr>
      </p:pic>
      <p:pic>
        <p:nvPicPr>
          <p:cNvPr id="24" name="Grafik 23">
            <a:extLst>
              <a:ext uri="{FF2B5EF4-FFF2-40B4-BE49-F238E27FC236}">
                <a16:creationId xmlns:a16="http://schemas.microsoft.com/office/drawing/2014/main" id="{99E24469-50BB-BD12-5790-02457F92F8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58307">
            <a:off x="6116255" y="104417"/>
            <a:ext cx="694625" cy="3133707"/>
          </a:xfrm>
          <a:prstGeom prst="rect">
            <a:avLst/>
          </a:prstGeom>
        </p:spPr>
      </p:pic>
      <p:pic>
        <p:nvPicPr>
          <p:cNvPr id="26" name="Grafik 25">
            <a:extLst>
              <a:ext uri="{FF2B5EF4-FFF2-40B4-BE49-F238E27FC236}">
                <a16:creationId xmlns:a16="http://schemas.microsoft.com/office/drawing/2014/main" id="{3862364B-0FAF-6867-F342-76872FD32F0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104022" y="2971476"/>
            <a:ext cx="725217" cy="1064346"/>
          </a:xfrm>
          <a:prstGeom prst="rect">
            <a:avLst/>
          </a:prstGeom>
        </p:spPr>
      </p:pic>
      <p:pic>
        <p:nvPicPr>
          <p:cNvPr id="12" name="Grafik 11">
            <a:extLst>
              <a:ext uri="{FF2B5EF4-FFF2-40B4-BE49-F238E27FC236}">
                <a16:creationId xmlns:a16="http://schemas.microsoft.com/office/drawing/2014/main" id="{9BE19740-D2AD-B18E-DEBB-CB6D8CB035E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06843" y="2537731"/>
            <a:ext cx="1296982" cy="1531261"/>
          </a:xfrm>
          <a:prstGeom prst="rect">
            <a:avLst/>
          </a:prstGeom>
        </p:spPr>
      </p:pic>
      <p:pic>
        <p:nvPicPr>
          <p:cNvPr id="18" name="Grafik 17">
            <a:extLst>
              <a:ext uri="{FF2B5EF4-FFF2-40B4-BE49-F238E27FC236}">
                <a16:creationId xmlns:a16="http://schemas.microsoft.com/office/drawing/2014/main" id="{BAAD9E26-B8A4-A2EF-D339-B854D7C4A2F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83612" y="3122123"/>
            <a:ext cx="628330" cy="707212"/>
          </a:xfrm>
          <a:prstGeom prst="rect">
            <a:avLst/>
          </a:prstGeom>
        </p:spPr>
      </p:pic>
      <p:pic>
        <p:nvPicPr>
          <p:cNvPr id="16" name="Grafik 15">
            <a:extLst>
              <a:ext uri="{FF2B5EF4-FFF2-40B4-BE49-F238E27FC236}">
                <a16:creationId xmlns:a16="http://schemas.microsoft.com/office/drawing/2014/main" id="{F494DF25-3A3A-2D5E-42F6-3D72A51ACD6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05699" y="365125"/>
            <a:ext cx="1196253" cy="1415449"/>
          </a:xfrm>
          <a:prstGeom prst="rect">
            <a:avLst/>
          </a:prstGeom>
        </p:spPr>
      </p:pic>
    </p:spTree>
    <p:extLst>
      <p:ext uri="{BB962C8B-B14F-4D97-AF65-F5344CB8AC3E}">
        <p14:creationId xmlns:p14="http://schemas.microsoft.com/office/powerpoint/2010/main" val="3098898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60DDA-3250-DF49-319A-2E28799366CA}"/>
              </a:ext>
            </a:extLst>
          </p:cNvPr>
          <p:cNvSpPr>
            <a:spLocks noGrp="1"/>
          </p:cNvSpPr>
          <p:nvPr>
            <p:ph type="title"/>
          </p:nvPr>
        </p:nvSpPr>
        <p:spPr>
          <a:xfrm>
            <a:off x="703698" y="447675"/>
            <a:ext cx="10515600" cy="1325563"/>
          </a:xfrm>
        </p:spPr>
        <p:txBody>
          <a:bodyPr>
            <a:normAutofit/>
          </a:bodyPr>
          <a:lstStyle/>
          <a:p>
            <a:r>
              <a:rPr lang="de-CH" sz="2800" dirty="0">
                <a:latin typeface="+mn-lt"/>
              </a:rPr>
              <a:t>1922</a:t>
            </a:r>
            <a:br>
              <a:rPr lang="de-CH" sz="2800" dirty="0">
                <a:latin typeface="+mn-lt"/>
              </a:rPr>
            </a:br>
            <a:r>
              <a:rPr lang="de-CH" sz="2800" dirty="0">
                <a:latin typeface="+mn-lt"/>
              </a:rPr>
              <a:t>Die Rheinbund-Mitteilungen «</a:t>
            </a:r>
            <a:r>
              <a:rPr lang="de-CH" sz="2800" dirty="0" err="1">
                <a:latin typeface="+mn-lt"/>
              </a:rPr>
              <a:t>s’Rhybundheftli</a:t>
            </a:r>
            <a:r>
              <a:rPr lang="de-CH" sz="2800" dirty="0">
                <a:latin typeface="+mn-lt"/>
              </a:rPr>
              <a:t>»</a:t>
            </a:r>
            <a:br>
              <a:rPr lang="de-CH" sz="2800" dirty="0">
                <a:latin typeface="+mn-lt"/>
              </a:rPr>
            </a:br>
            <a:r>
              <a:rPr lang="de-CH" sz="2800" dirty="0">
                <a:latin typeface="+mn-lt"/>
              </a:rPr>
              <a:t>berichten von nun an aus dem Leben des Rheinbunds</a:t>
            </a:r>
          </a:p>
        </p:txBody>
      </p:sp>
      <p:pic>
        <p:nvPicPr>
          <p:cNvPr id="4" name="Grafik 3">
            <a:extLst>
              <a:ext uri="{FF2B5EF4-FFF2-40B4-BE49-F238E27FC236}">
                <a16:creationId xmlns:a16="http://schemas.microsoft.com/office/drawing/2014/main" id="{1BDAF1D9-BB88-FE72-E6A4-418EF54F93B6}"/>
              </a:ext>
            </a:extLst>
          </p:cNvPr>
          <p:cNvPicPr>
            <a:picLocks noChangeAspect="1"/>
          </p:cNvPicPr>
          <p:nvPr/>
        </p:nvPicPr>
        <p:blipFill>
          <a:blip r:embed="rId2"/>
          <a:stretch>
            <a:fillRect/>
          </a:stretch>
        </p:blipFill>
        <p:spPr>
          <a:xfrm>
            <a:off x="2181368" y="1700500"/>
            <a:ext cx="7560260" cy="5042045"/>
          </a:xfrm>
          <a:prstGeom prst="rect">
            <a:avLst/>
          </a:prstGeom>
        </p:spPr>
      </p:pic>
    </p:spTree>
    <p:extLst>
      <p:ext uri="{BB962C8B-B14F-4D97-AF65-F5344CB8AC3E}">
        <p14:creationId xmlns:p14="http://schemas.microsoft.com/office/powerpoint/2010/main" val="563188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0CBA17A-C38A-3C4B-14B8-A3C18C32EBED}"/>
              </a:ext>
            </a:extLst>
          </p:cNvPr>
          <p:cNvPicPr>
            <a:picLocks noChangeAspect="1"/>
          </p:cNvPicPr>
          <p:nvPr/>
        </p:nvPicPr>
        <p:blipFill>
          <a:blip r:embed="rId2"/>
          <a:stretch>
            <a:fillRect/>
          </a:stretch>
        </p:blipFill>
        <p:spPr>
          <a:xfrm>
            <a:off x="8120630" y="1613159"/>
            <a:ext cx="3647438" cy="3235932"/>
          </a:xfrm>
          <a:prstGeom prst="rect">
            <a:avLst/>
          </a:prstGeom>
        </p:spPr>
      </p:pic>
      <p:pic>
        <p:nvPicPr>
          <p:cNvPr id="14" name="Grafik 13">
            <a:extLst>
              <a:ext uri="{FF2B5EF4-FFF2-40B4-BE49-F238E27FC236}">
                <a16:creationId xmlns:a16="http://schemas.microsoft.com/office/drawing/2014/main" id="{71D1B803-C398-23B7-4A50-2CA62E6CFB45}"/>
              </a:ext>
            </a:extLst>
          </p:cNvPr>
          <p:cNvPicPr>
            <a:picLocks noChangeAspect="1"/>
          </p:cNvPicPr>
          <p:nvPr/>
        </p:nvPicPr>
        <p:blipFill>
          <a:blip r:embed="rId3"/>
          <a:stretch>
            <a:fillRect/>
          </a:stretch>
        </p:blipFill>
        <p:spPr>
          <a:xfrm>
            <a:off x="5809683" y="3786365"/>
            <a:ext cx="2065035" cy="2811963"/>
          </a:xfrm>
          <a:prstGeom prst="rect">
            <a:avLst/>
          </a:prstGeom>
        </p:spPr>
      </p:pic>
      <p:pic>
        <p:nvPicPr>
          <p:cNvPr id="26" name="Grafik 25">
            <a:extLst>
              <a:ext uri="{FF2B5EF4-FFF2-40B4-BE49-F238E27FC236}">
                <a16:creationId xmlns:a16="http://schemas.microsoft.com/office/drawing/2014/main" id="{69B24370-AF71-A60A-36CB-81D78552C35A}"/>
              </a:ext>
            </a:extLst>
          </p:cNvPr>
          <p:cNvPicPr>
            <a:picLocks noChangeAspect="1"/>
          </p:cNvPicPr>
          <p:nvPr/>
        </p:nvPicPr>
        <p:blipFill>
          <a:blip r:embed="rId4"/>
          <a:stretch>
            <a:fillRect/>
          </a:stretch>
        </p:blipFill>
        <p:spPr>
          <a:xfrm>
            <a:off x="2138279" y="1464094"/>
            <a:ext cx="775674" cy="117043"/>
          </a:xfrm>
          <a:prstGeom prst="rect">
            <a:avLst/>
          </a:prstGeom>
        </p:spPr>
      </p:pic>
      <p:sp>
        <p:nvSpPr>
          <p:cNvPr id="3" name="Textfeld 2">
            <a:extLst>
              <a:ext uri="{FF2B5EF4-FFF2-40B4-BE49-F238E27FC236}">
                <a16:creationId xmlns:a16="http://schemas.microsoft.com/office/drawing/2014/main" id="{EC95C0AF-99F2-AA52-8E8B-8296F1866C52}"/>
              </a:ext>
            </a:extLst>
          </p:cNvPr>
          <p:cNvSpPr txBox="1"/>
          <p:nvPr/>
        </p:nvSpPr>
        <p:spPr>
          <a:xfrm>
            <a:off x="8047419" y="5375563"/>
            <a:ext cx="3793859" cy="646331"/>
          </a:xfrm>
          <a:prstGeom prst="rect">
            <a:avLst/>
          </a:prstGeom>
          <a:noFill/>
        </p:spPr>
        <p:txBody>
          <a:bodyPr wrap="none" rtlCol="0">
            <a:spAutoFit/>
          </a:bodyPr>
          <a:lstStyle/>
          <a:p>
            <a:pPr algn="ctr"/>
            <a:r>
              <a:rPr lang="de-CH" dirty="0"/>
              <a:t>Pfadi-Stadt auf dem Münsterplatz mit</a:t>
            </a:r>
          </a:p>
          <a:p>
            <a:pPr algn="ctr"/>
            <a:r>
              <a:rPr lang="de-CH" dirty="0"/>
              <a:t>Schätzen aus dem Rheinbund-Archiv</a:t>
            </a:r>
          </a:p>
        </p:txBody>
      </p:sp>
      <p:pic>
        <p:nvPicPr>
          <p:cNvPr id="6" name="Grafik 5">
            <a:extLst>
              <a:ext uri="{FF2B5EF4-FFF2-40B4-BE49-F238E27FC236}">
                <a16:creationId xmlns:a16="http://schemas.microsoft.com/office/drawing/2014/main" id="{39B90A5B-D799-91CA-8B8B-73904FA3C4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535" y="3786365"/>
            <a:ext cx="4724313" cy="2811963"/>
          </a:xfrm>
          <a:prstGeom prst="rect">
            <a:avLst/>
          </a:prstGeom>
        </p:spPr>
      </p:pic>
      <p:pic>
        <p:nvPicPr>
          <p:cNvPr id="15" name="Grafik 14">
            <a:extLst>
              <a:ext uri="{FF2B5EF4-FFF2-40B4-BE49-F238E27FC236}">
                <a16:creationId xmlns:a16="http://schemas.microsoft.com/office/drawing/2014/main" id="{A29B073E-4F13-72DB-E0DC-E1F11DAF8F98}"/>
              </a:ext>
            </a:extLst>
          </p:cNvPr>
          <p:cNvPicPr>
            <a:picLocks noChangeAspect="1"/>
          </p:cNvPicPr>
          <p:nvPr/>
        </p:nvPicPr>
        <p:blipFill>
          <a:blip r:embed="rId6"/>
          <a:stretch>
            <a:fillRect/>
          </a:stretch>
        </p:blipFill>
        <p:spPr>
          <a:xfrm>
            <a:off x="891050" y="1571625"/>
            <a:ext cx="3248025" cy="1857375"/>
          </a:xfrm>
          <a:prstGeom prst="rect">
            <a:avLst/>
          </a:prstGeom>
        </p:spPr>
      </p:pic>
      <p:pic>
        <p:nvPicPr>
          <p:cNvPr id="18" name="Grafik 17">
            <a:extLst>
              <a:ext uri="{FF2B5EF4-FFF2-40B4-BE49-F238E27FC236}">
                <a16:creationId xmlns:a16="http://schemas.microsoft.com/office/drawing/2014/main" id="{BA1FFAB7-D8B2-A9EE-DFD9-433147DB9AEF}"/>
              </a:ext>
            </a:extLst>
          </p:cNvPr>
          <p:cNvPicPr>
            <a:picLocks noChangeAspect="1"/>
          </p:cNvPicPr>
          <p:nvPr/>
        </p:nvPicPr>
        <p:blipFill>
          <a:blip r:embed="rId7"/>
          <a:stretch>
            <a:fillRect/>
          </a:stretch>
        </p:blipFill>
        <p:spPr>
          <a:xfrm rot="2436546">
            <a:off x="658605" y="835239"/>
            <a:ext cx="1164686" cy="2357979"/>
          </a:xfrm>
          <a:prstGeom prst="rect">
            <a:avLst/>
          </a:prstGeom>
        </p:spPr>
      </p:pic>
      <p:pic>
        <p:nvPicPr>
          <p:cNvPr id="16" name="Grafik 15">
            <a:extLst>
              <a:ext uri="{FF2B5EF4-FFF2-40B4-BE49-F238E27FC236}">
                <a16:creationId xmlns:a16="http://schemas.microsoft.com/office/drawing/2014/main" id="{028B0F68-B335-2DF7-02F6-37049E319FAB}"/>
              </a:ext>
            </a:extLst>
          </p:cNvPr>
          <p:cNvPicPr>
            <a:picLocks noChangeAspect="1"/>
          </p:cNvPicPr>
          <p:nvPr/>
        </p:nvPicPr>
        <p:blipFill>
          <a:blip r:embed="rId8"/>
          <a:stretch>
            <a:fillRect/>
          </a:stretch>
        </p:blipFill>
        <p:spPr>
          <a:xfrm rot="19229277">
            <a:off x="3162672" y="831178"/>
            <a:ext cx="1254922" cy="2398700"/>
          </a:xfrm>
          <a:prstGeom prst="rect">
            <a:avLst/>
          </a:prstGeom>
        </p:spPr>
      </p:pic>
      <p:sp>
        <p:nvSpPr>
          <p:cNvPr id="2" name="Titel 1">
            <a:extLst>
              <a:ext uri="{FF2B5EF4-FFF2-40B4-BE49-F238E27FC236}">
                <a16:creationId xmlns:a16="http://schemas.microsoft.com/office/drawing/2014/main" id="{EFC0311C-B345-1C66-F862-BDA18900E8EF}"/>
              </a:ext>
            </a:extLst>
          </p:cNvPr>
          <p:cNvSpPr>
            <a:spLocks noGrp="1"/>
          </p:cNvSpPr>
          <p:nvPr>
            <p:ph type="title"/>
          </p:nvPr>
        </p:nvSpPr>
        <p:spPr>
          <a:xfrm>
            <a:off x="838200" y="365125"/>
            <a:ext cx="10929868" cy="1325563"/>
          </a:xfrm>
        </p:spPr>
        <p:txBody>
          <a:bodyPr>
            <a:normAutofit/>
          </a:bodyPr>
          <a:lstStyle/>
          <a:p>
            <a:r>
              <a:rPr lang="de-CH" sz="2800" dirty="0">
                <a:latin typeface="+mn-lt"/>
              </a:rPr>
              <a:t>2007</a:t>
            </a:r>
            <a:br>
              <a:rPr lang="de-CH" sz="2800" dirty="0">
                <a:latin typeface="+mn-lt"/>
              </a:rPr>
            </a:br>
            <a:r>
              <a:rPr lang="de-CH" sz="2800" dirty="0">
                <a:latin typeface="+mn-lt"/>
              </a:rPr>
              <a:t>Pfadis weltweit feiern den 100. Geburtstag der </a:t>
            </a:r>
            <a:r>
              <a:rPr lang="de-CH" sz="2800" dirty="0" err="1">
                <a:latin typeface="+mn-lt"/>
              </a:rPr>
              <a:t>Pfadibewegung</a:t>
            </a:r>
            <a:r>
              <a:rPr lang="de-CH" sz="2800" dirty="0">
                <a:latin typeface="+mn-lt"/>
              </a:rPr>
              <a:t> 1907-2007</a:t>
            </a:r>
          </a:p>
        </p:txBody>
      </p:sp>
      <p:pic>
        <p:nvPicPr>
          <p:cNvPr id="20" name="Grafik 19">
            <a:extLst>
              <a:ext uri="{FF2B5EF4-FFF2-40B4-BE49-F238E27FC236}">
                <a16:creationId xmlns:a16="http://schemas.microsoft.com/office/drawing/2014/main" id="{B779A377-2B4D-7EC9-B935-C75E9F361A0F}"/>
              </a:ext>
            </a:extLst>
          </p:cNvPr>
          <p:cNvPicPr>
            <a:picLocks noChangeAspect="1"/>
          </p:cNvPicPr>
          <p:nvPr/>
        </p:nvPicPr>
        <p:blipFill>
          <a:blip r:embed="rId9"/>
          <a:stretch>
            <a:fillRect/>
          </a:stretch>
        </p:blipFill>
        <p:spPr>
          <a:xfrm>
            <a:off x="907414" y="3354808"/>
            <a:ext cx="3151547" cy="130871"/>
          </a:xfrm>
          <a:prstGeom prst="rect">
            <a:avLst/>
          </a:prstGeom>
        </p:spPr>
      </p:pic>
      <p:pic>
        <p:nvPicPr>
          <p:cNvPr id="24" name="Grafik 23">
            <a:extLst>
              <a:ext uri="{FF2B5EF4-FFF2-40B4-BE49-F238E27FC236}">
                <a16:creationId xmlns:a16="http://schemas.microsoft.com/office/drawing/2014/main" id="{EACB720A-8C09-130B-EC42-D81573A8790B}"/>
              </a:ext>
            </a:extLst>
          </p:cNvPr>
          <p:cNvPicPr>
            <a:picLocks noChangeAspect="1"/>
          </p:cNvPicPr>
          <p:nvPr/>
        </p:nvPicPr>
        <p:blipFill>
          <a:blip r:embed="rId10"/>
          <a:stretch>
            <a:fillRect/>
          </a:stretch>
        </p:blipFill>
        <p:spPr>
          <a:xfrm rot="20207919">
            <a:off x="667734" y="3187271"/>
            <a:ext cx="321238" cy="314325"/>
          </a:xfrm>
          <a:prstGeom prst="rect">
            <a:avLst/>
          </a:prstGeom>
        </p:spPr>
      </p:pic>
      <p:pic>
        <p:nvPicPr>
          <p:cNvPr id="22" name="Grafik 21">
            <a:extLst>
              <a:ext uri="{FF2B5EF4-FFF2-40B4-BE49-F238E27FC236}">
                <a16:creationId xmlns:a16="http://schemas.microsoft.com/office/drawing/2014/main" id="{D9A685AF-31F3-F23D-D58D-E311F2E87AC3}"/>
              </a:ext>
            </a:extLst>
          </p:cNvPr>
          <p:cNvPicPr>
            <a:picLocks noChangeAspect="1"/>
          </p:cNvPicPr>
          <p:nvPr/>
        </p:nvPicPr>
        <p:blipFill>
          <a:blip r:embed="rId9"/>
          <a:stretch>
            <a:fillRect/>
          </a:stretch>
        </p:blipFill>
        <p:spPr>
          <a:xfrm rot="17601868">
            <a:off x="3789050" y="3238447"/>
            <a:ext cx="533357" cy="280828"/>
          </a:xfrm>
          <a:prstGeom prst="rect">
            <a:avLst/>
          </a:prstGeom>
        </p:spPr>
      </p:pic>
      <p:pic>
        <p:nvPicPr>
          <p:cNvPr id="11" name="Grafik 10">
            <a:extLst>
              <a:ext uri="{FF2B5EF4-FFF2-40B4-BE49-F238E27FC236}">
                <a16:creationId xmlns:a16="http://schemas.microsoft.com/office/drawing/2014/main" id="{06F5B21B-4961-5970-BBFB-F7367711A39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47907" y="1505853"/>
            <a:ext cx="2088115" cy="2116497"/>
          </a:xfrm>
          <a:prstGeom prst="rect">
            <a:avLst/>
          </a:prstGeom>
        </p:spPr>
      </p:pic>
    </p:spTree>
    <p:extLst>
      <p:ext uri="{BB962C8B-B14F-4D97-AF65-F5344CB8AC3E}">
        <p14:creationId xmlns:p14="http://schemas.microsoft.com/office/powerpoint/2010/main" val="1139043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81AAC-0CCC-45F3-FC83-EBA769E15B94}"/>
              </a:ext>
            </a:extLst>
          </p:cNvPr>
          <p:cNvSpPr>
            <a:spLocks noGrp="1"/>
          </p:cNvSpPr>
          <p:nvPr>
            <p:ph type="title"/>
          </p:nvPr>
        </p:nvSpPr>
        <p:spPr/>
        <p:txBody>
          <a:bodyPr>
            <a:normAutofit/>
          </a:bodyPr>
          <a:lstStyle/>
          <a:p>
            <a:r>
              <a:rPr lang="de-CH" sz="2800" dirty="0">
                <a:latin typeface="+mn-lt"/>
              </a:rPr>
              <a:t>2013</a:t>
            </a:r>
            <a:br>
              <a:rPr lang="de-CH" sz="2800" dirty="0">
                <a:latin typeface="+mn-lt"/>
              </a:rPr>
            </a:br>
            <a:r>
              <a:rPr lang="de-CH" sz="2800" dirty="0">
                <a:latin typeface="+mn-lt"/>
              </a:rPr>
              <a:t>Erstes Kantonallager Pfadi Region Basel in </a:t>
            </a:r>
            <a:r>
              <a:rPr lang="de-CH" sz="2800" dirty="0" err="1">
                <a:latin typeface="+mn-lt"/>
              </a:rPr>
              <a:t>Knutwil</a:t>
            </a:r>
            <a:r>
              <a:rPr lang="de-CH" sz="2800" dirty="0">
                <a:latin typeface="+mn-lt"/>
              </a:rPr>
              <a:t> (LU)</a:t>
            </a:r>
          </a:p>
        </p:txBody>
      </p:sp>
      <p:pic>
        <p:nvPicPr>
          <p:cNvPr id="4" name="Grafik 3">
            <a:extLst>
              <a:ext uri="{FF2B5EF4-FFF2-40B4-BE49-F238E27FC236}">
                <a16:creationId xmlns:a16="http://schemas.microsoft.com/office/drawing/2014/main" id="{0F6D06F0-94D4-642D-A61C-5A1CEDF76A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9340" y="1514136"/>
            <a:ext cx="3577242" cy="2380779"/>
          </a:xfrm>
          <a:prstGeom prst="rect">
            <a:avLst/>
          </a:prstGeom>
        </p:spPr>
      </p:pic>
      <p:pic>
        <p:nvPicPr>
          <p:cNvPr id="6" name="Grafik 5">
            <a:extLst>
              <a:ext uri="{FF2B5EF4-FFF2-40B4-BE49-F238E27FC236}">
                <a16:creationId xmlns:a16="http://schemas.microsoft.com/office/drawing/2014/main" id="{67CAF17A-F2DA-7E3A-C571-D11594819A9D}"/>
              </a:ext>
            </a:extLst>
          </p:cNvPr>
          <p:cNvPicPr>
            <a:picLocks noChangeAspect="1"/>
          </p:cNvPicPr>
          <p:nvPr/>
        </p:nvPicPr>
        <p:blipFill>
          <a:blip r:embed="rId3"/>
          <a:stretch>
            <a:fillRect/>
          </a:stretch>
        </p:blipFill>
        <p:spPr>
          <a:xfrm>
            <a:off x="9183147" y="220307"/>
            <a:ext cx="2742845" cy="3680812"/>
          </a:xfrm>
          <a:prstGeom prst="rect">
            <a:avLst/>
          </a:prstGeom>
        </p:spPr>
      </p:pic>
      <p:pic>
        <p:nvPicPr>
          <p:cNvPr id="10" name="Grafik 9">
            <a:extLst>
              <a:ext uri="{FF2B5EF4-FFF2-40B4-BE49-F238E27FC236}">
                <a16:creationId xmlns:a16="http://schemas.microsoft.com/office/drawing/2014/main" id="{FD404FB7-0283-4BE8-821D-4B481B79B3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9747" y="4050035"/>
            <a:ext cx="4136692" cy="2587658"/>
          </a:xfrm>
          <a:prstGeom prst="rect">
            <a:avLst/>
          </a:prstGeom>
        </p:spPr>
      </p:pic>
      <p:pic>
        <p:nvPicPr>
          <p:cNvPr id="14" name="Grafik 13">
            <a:extLst>
              <a:ext uri="{FF2B5EF4-FFF2-40B4-BE49-F238E27FC236}">
                <a16:creationId xmlns:a16="http://schemas.microsoft.com/office/drawing/2014/main" id="{4F2D6408-272F-0DF7-F985-E132A2C4E3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8774" y="1511647"/>
            <a:ext cx="3577242" cy="2383268"/>
          </a:xfrm>
          <a:prstGeom prst="rect">
            <a:avLst/>
          </a:prstGeom>
        </p:spPr>
      </p:pic>
      <p:pic>
        <p:nvPicPr>
          <p:cNvPr id="18" name="Grafik 17">
            <a:extLst>
              <a:ext uri="{FF2B5EF4-FFF2-40B4-BE49-F238E27FC236}">
                <a16:creationId xmlns:a16="http://schemas.microsoft.com/office/drawing/2014/main" id="{7AC48302-59A5-3F50-7565-5153A3636D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340" y="4050035"/>
            <a:ext cx="3971374" cy="2587658"/>
          </a:xfrm>
          <a:prstGeom prst="rect">
            <a:avLst/>
          </a:prstGeom>
        </p:spPr>
      </p:pic>
      <p:pic>
        <p:nvPicPr>
          <p:cNvPr id="15" name="Grafik 14">
            <a:extLst>
              <a:ext uri="{FF2B5EF4-FFF2-40B4-BE49-F238E27FC236}">
                <a16:creationId xmlns:a16="http://schemas.microsoft.com/office/drawing/2014/main" id="{F4A32E37-4925-BFD0-0BB2-9685F8D773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0343" y="4562814"/>
            <a:ext cx="2509774" cy="1562100"/>
          </a:xfrm>
          <a:prstGeom prst="rect">
            <a:avLst/>
          </a:prstGeom>
        </p:spPr>
      </p:pic>
    </p:spTree>
    <p:extLst>
      <p:ext uri="{BB962C8B-B14F-4D97-AF65-F5344CB8AC3E}">
        <p14:creationId xmlns:p14="http://schemas.microsoft.com/office/powerpoint/2010/main" val="385724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6F716-CFA2-34A9-8FEE-24F4B0DFF308}"/>
              </a:ext>
            </a:extLst>
          </p:cNvPr>
          <p:cNvSpPr>
            <a:spLocks noGrp="1"/>
          </p:cNvSpPr>
          <p:nvPr>
            <p:ph type="title"/>
          </p:nvPr>
        </p:nvSpPr>
        <p:spPr/>
        <p:txBody>
          <a:bodyPr>
            <a:normAutofit/>
          </a:bodyPr>
          <a:lstStyle/>
          <a:p>
            <a:r>
              <a:rPr lang="de-CH" sz="2800" dirty="0">
                <a:latin typeface="+mn-lt"/>
              </a:rPr>
              <a:t>Silvesternacht 2013 / 2014</a:t>
            </a:r>
            <a:br>
              <a:rPr lang="de-CH" sz="2800" dirty="0">
                <a:latin typeface="+mn-lt"/>
              </a:rPr>
            </a:br>
            <a:r>
              <a:rPr lang="de-CH" sz="2800" dirty="0">
                <a:latin typeface="+mn-lt"/>
              </a:rPr>
              <a:t>Der Rheinbund feiert sein 100jähriges Jubiläum</a:t>
            </a:r>
          </a:p>
        </p:txBody>
      </p:sp>
      <p:pic>
        <p:nvPicPr>
          <p:cNvPr id="4" name="Grafik 3">
            <a:extLst>
              <a:ext uri="{FF2B5EF4-FFF2-40B4-BE49-F238E27FC236}">
                <a16:creationId xmlns:a16="http://schemas.microsoft.com/office/drawing/2014/main" id="{56DC1035-B0B5-CBB1-7FD9-8B6506EAC3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117051">
            <a:off x="508174" y="2026863"/>
            <a:ext cx="3042805" cy="4057073"/>
          </a:xfrm>
          <a:prstGeom prst="rect">
            <a:avLst/>
          </a:prstGeom>
        </p:spPr>
      </p:pic>
      <p:pic>
        <p:nvPicPr>
          <p:cNvPr id="6" name="Grafik 5">
            <a:extLst>
              <a:ext uri="{FF2B5EF4-FFF2-40B4-BE49-F238E27FC236}">
                <a16:creationId xmlns:a16="http://schemas.microsoft.com/office/drawing/2014/main" id="{5FAF22EE-AF9B-1B68-72C7-33E23D84DB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2907" y="1561378"/>
            <a:ext cx="4250893" cy="2706918"/>
          </a:xfrm>
          <a:prstGeom prst="rect">
            <a:avLst/>
          </a:prstGeom>
        </p:spPr>
      </p:pic>
      <p:pic>
        <p:nvPicPr>
          <p:cNvPr id="8" name="Grafik 7">
            <a:extLst>
              <a:ext uri="{FF2B5EF4-FFF2-40B4-BE49-F238E27FC236}">
                <a16:creationId xmlns:a16="http://schemas.microsoft.com/office/drawing/2014/main" id="{960DC6D2-6636-7C31-FDE4-8A555915FD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0128" y="4493256"/>
            <a:ext cx="4274205" cy="2120913"/>
          </a:xfrm>
          <a:prstGeom prst="rect">
            <a:avLst/>
          </a:prstGeom>
        </p:spPr>
      </p:pic>
      <p:pic>
        <p:nvPicPr>
          <p:cNvPr id="10" name="Grafik 9">
            <a:extLst>
              <a:ext uri="{FF2B5EF4-FFF2-40B4-BE49-F238E27FC236}">
                <a16:creationId xmlns:a16="http://schemas.microsoft.com/office/drawing/2014/main" id="{15EFBA34-4B2C-2DC7-5B34-C2D1E67D4BE3}"/>
              </a:ext>
            </a:extLst>
          </p:cNvPr>
          <p:cNvPicPr>
            <a:picLocks noChangeAspect="1"/>
          </p:cNvPicPr>
          <p:nvPr/>
        </p:nvPicPr>
        <p:blipFill>
          <a:blip r:embed="rId5"/>
          <a:stretch>
            <a:fillRect/>
          </a:stretch>
        </p:blipFill>
        <p:spPr>
          <a:xfrm>
            <a:off x="4038773" y="1561378"/>
            <a:ext cx="2538126" cy="2706918"/>
          </a:xfrm>
          <a:prstGeom prst="rect">
            <a:avLst/>
          </a:prstGeom>
        </p:spPr>
      </p:pic>
      <p:sp>
        <p:nvSpPr>
          <p:cNvPr id="11" name="Textfeld 10">
            <a:extLst>
              <a:ext uri="{FF2B5EF4-FFF2-40B4-BE49-F238E27FC236}">
                <a16:creationId xmlns:a16="http://schemas.microsoft.com/office/drawing/2014/main" id="{B709BF6F-E843-B364-9F91-7C93C16A9ECE}"/>
              </a:ext>
            </a:extLst>
          </p:cNvPr>
          <p:cNvSpPr txBox="1"/>
          <p:nvPr/>
        </p:nvSpPr>
        <p:spPr>
          <a:xfrm>
            <a:off x="4095030" y="4696457"/>
            <a:ext cx="3170099" cy="1200329"/>
          </a:xfrm>
          <a:prstGeom prst="rect">
            <a:avLst/>
          </a:prstGeom>
          <a:noFill/>
        </p:spPr>
        <p:txBody>
          <a:bodyPr wrap="none" rtlCol="0">
            <a:spAutoFit/>
          </a:bodyPr>
          <a:lstStyle/>
          <a:p>
            <a:r>
              <a:rPr lang="de-CH" dirty="0"/>
              <a:t>Von der Gründungshöhle bei</a:t>
            </a:r>
          </a:p>
          <a:p>
            <a:r>
              <a:rPr lang="de-CH" dirty="0"/>
              <a:t>Reichenstein tragen die Wölfe</a:t>
            </a:r>
          </a:p>
          <a:p>
            <a:r>
              <a:rPr lang="de-CH" dirty="0"/>
              <a:t>und Pfadi das Lagerfeuer ins</a:t>
            </a:r>
          </a:p>
          <a:p>
            <a:r>
              <a:rPr lang="de-CH" dirty="0"/>
              <a:t>Rheinbundhaus nach Hochwald</a:t>
            </a:r>
          </a:p>
        </p:txBody>
      </p:sp>
      <p:sp>
        <p:nvSpPr>
          <p:cNvPr id="12" name="Textfeld 11">
            <a:extLst>
              <a:ext uri="{FF2B5EF4-FFF2-40B4-BE49-F238E27FC236}">
                <a16:creationId xmlns:a16="http://schemas.microsoft.com/office/drawing/2014/main" id="{243BBE72-0174-454B-E7B4-3F7532507B2A}"/>
              </a:ext>
            </a:extLst>
          </p:cNvPr>
          <p:cNvSpPr txBox="1"/>
          <p:nvPr/>
        </p:nvSpPr>
        <p:spPr>
          <a:xfrm>
            <a:off x="905164" y="6267458"/>
            <a:ext cx="2848087" cy="307777"/>
          </a:xfrm>
          <a:prstGeom prst="rect">
            <a:avLst/>
          </a:prstGeom>
          <a:noFill/>
        </p:spPr>
        <p:txBody>
          <a:bodyPr wrap="none" rtlCol="0">
            <a:spAutoFit/>
          </a:bodyPr>
          <a:lstStyle/>
          <a:p>
            <a:r>
              <a:rPr lang="de-CH" sz="1400" dirty="0"/>
              <a:t>Jubiläumsbuch 100 Jahre Rheinbund</a:t>
            </a:r>
          </a:p>
        </p:txBody>
      </p:sp>
    </p:spTree>
    <p:extLst>
      <p:ext uri="{BB962C8B-B14F-4D97-AF65-F5344CB8AC3E}">
        <p14:creationId xmlns:p14="http://schemas.microsoft.com/office/powerpoint/2010/main" val="27615579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72BBA-782A-8CE8-2487-617F3A60A240}"/>
              </a:ext>
            </a:extLst>
          </p:cNvPr>
          <p:cNvSpPr>
            <a:spLocks noGrp="1"/>
          </p:cNvSpPr>
          <p:nvPr>
            <p:ph type="title"/>
          </p:nvPr>
        </p:nvSpPr>
        <p:spPr/>
        <p:txBody>
          <a:bodyPr/>
          <a:lstStyle/>
          <a:p>
            <a:pPr algn="ctr"/>
            <a:r>
              <a:rPr lang="de-CH" b="1" dirty="0"/>
              <a:t>Die Jahre 2014 - 2024</a:t>
            </a:r>
          </a:p>
        </p:txBody>
      </p:sp>
      <p:sp>
        <p:nvSpPr>
          <p:cNvPr id="3" name="Textfeld 2">
            <a:extLst>
              <a:ext uri="{FF2B5EF4-FFF2-40B4-BE49-F238E27FC236}">
                <a16:creationId xmlns:a16="http://schemas.microsoft.com/office/drawing/2014/main" id="{2E3AADCB-3BD9-4B3C-BB4A-A26CCF5D5F57}"/>
              </a:ext>
            </a:extLst>
          </p:cNvPr>
          <p:cNvSpPr txBox="1"/>
          <p:nvPr/>
        </p:nvSpPr>
        <p:spPr>
          <a:xfrm>
            <a:off x="455545" y="1838036"/>
            <a:ext cx="11280909" cy="584775"/>
          </a:xfrm>
          <a:prstGeom prst="rect">
            <a:avLst/>
          </a:prstGeom>
          <a:noFill/>
        </p:spPr>
        <p:txBody>
          <a:bodyPr wrap="none" rtlCol="0">
            <a:spAutoFit/>
          </a:bodyPr>
          <a:lstStyle/>
          <a:p>
            <a:r>
              <a:rPr lang="de-CH" sz="3200" dirty="0"/>
              <a:t>Der Rheinbund blüht wieder auf und hat spannende neue Projekte</a:t>
            </a:r>
          </a:p>
        </p:txBody>
      </p:sp>
      <p:pic>
        <p:nvPicPr>
          <p:cNvPr id="5" name="Grafik 4">
            <a:extLst>
              <a:ext uri="{FF2B5EF4-FFF2-40B4-BE49-F238E27FC236}">
                <a16:creationId xmlns:a16="http://schemas.microsoft.com/office/drawing/2014/main" id="{9B2068E4-7C62-856D-C87F-5EADFD98B9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958" y="2804640"/>
            <a:ext cx="4454557" cy="3688235"/>
          </a:xfrm>
          <a:prstGeom prst="rect">
            <a:avLst/>
          </a:prstGeom>
        </p:spPr>
      </p:pic>
      <p:pic>
        <p:nvPicPr>
          <p:cNvPr id="7" name="Grafik 6">
            <a:extLst>
              <a:ext uri="{FF2B5EF4-FFF2-40B4-BE49-F238E27FC236}">
                <a16:creationId xmlns:a16="http://schemas.microsoft.com/office/drawing/2014/main" id="{854EC7F8-BAAB-E156-3F78-605A1C0DD3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6396" y="2804640"/>
            <a:ext cx="5706695" cy="3688234"/>
          </a:xfrm>
          <a:prstGeom prst="rect">
            <a:avLst/>
          </a:prstGeom>
        </p:spPr>
      </p:pic>
    </p:spTree>
    <p:extLst>
      <p:ext uri="{BB962C8B-B14F-4D97-AF65-F5344CB8AC3E}">
        <p14:creationId xmlns:p14="http://schemas.microsoft.com/office/powerpoint/2010/main" val="2141135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493B4-C13E-5AC2-1452-E24D7A35D3F7}"/>
              </a:ext>
            </a:extLst>
          </p:cNvPr>
          <p:cNvSpPr>
            <a:spLocks noGrp="1"/>
          </p:cNvSpPr>
          <p:nvPr>
            <p:ph type="title"/>
          </p:nvPr>
        </p:nvSpPr>
        <p:spPr/>
        <p:txBody>
          <a:bodyPr>
            <a:normAutofit/>
          </a:bodyPr>
          <a:lstStyle/>
          <a:p>
            <a:r>
              <a:rPr lang="de-CH" sz="2800" dirty="0">
                <a:latin typeface="+mn-lt"/>
              </a:rPr>
              <a:t>2021</a:t>
            </a:r>
            <a:br>
              <a:rPr lang="de-CH" sz="2800" dirty="0">
                <a:latin typeface="+mn-lt"/>
              </a:rPr>
            </a:br>
            <a:r>
              <a:rPr lang="de-CH" sz="2800" dirty="0">
                <a:latin typeface="+mn-lt"/>
              </a:rPr>
              <a:t>Das neue Rheinbund-Archiv wird gebaut</a:t>
            </a:r>
          </a:p>
        </p:txBody>
      </p:sp>
      <p:pic>
        <p:nvPicPr>
          <p:cNvPr id="4" name="Grafik 3">
            <a:extLst>
              <a:ext uri="{FF2B5EF4-FFF2-40B4-BE49-F238E27FC236}">
                <a16:creationId xmlns:a16="http://schemas.microsoft.com/office/drawing/2014/main" id="{DF7DA3FD-F095-3811-6119-B76435F10D67}"/>
              </a:ext>
            </a:extLst>
          </p:cNvPr>
          <p:cNvPicPr>
            <a:picLocks noChangeAspect="1"/>
          </p:cNvPicPr>
          <p:nvPr/>
        </p:nvPicPr>
        <p:blipFill>
          <a:blip r:embed="rId2"/>
          <a:stretch>
            <a:fillRect/>
          </a:stretch>
        </p:blipFill>
        <p:spPr>
          <a:xfrm>
            <a:off x="7907998" y="365125"/>
            <a:ext cx="3985780" cy="3226584"/>
          </a:xfrm>
          <a:prstGeom prst="rect">
            <a:avLst/>
          </a:prstGeom>
        </p:spPr>
      </p:pic>
      <p:pic>
        <p:nvPicPr>
          <p:cNvPr id="6" name="Grafik 5">
            <a:extLst>
              <a:ext uri="{FF2B5EF4-FFF2-40B4-BE49-F238E27FC236}">
                <a16:creationId xmlns:a16="http://schemas.microsoft.com/office/drawing/2014/main" id="{12D1446A-E5CE-8DF2-8F06-6A8B56F9E586}"/>
              </a:ext>
            </a:extLst>
          </p:cNvPr>
          <p:cNvPicPr>
            <a:picLocks noChangeAspect="1"/>
          </p:cNvPicPr>
          <p:nvPr/>
        </p:nvPicPr>
        <p:blipFill>
          <a:blip r:embed="rId3"/>
          <a:stretch>
            <a:fillRect/>
          </a:stretch>
        </p:blipFill>
        <p:spPr>
          <a:xfrm>
            <a:off x="323894" y="4271562"/>
            <a:ext cx="3473911" cy="2309578"/>
          </a:xfrm>
          <a:prstGeom prst="rect">
            <a:avLst/>
          </a:prstGeom>
        </p:spPr>
      </p:pic>
      <p:pic>
        <p:nvPicPr>
          <p:cNvPr id="8" name="Grafik 7">
            <a:extLst>
              <a:ext uri="{FF2B5EF4-FFF2-40B4-BE49-F238E27FC236}">
                <a16:creationId xmlns:a16="http://schemas.microsoft.com/office/drawing/2014/main" id="{18F5BE30-6EA7-46C8-BB5C-0CFD93A61B73}"/>
              </a:ext>
            </a:extLst>
          </p:cNvPr>
          <p:cNvPicPr>
            <a:picLocks noChangeAspect="1"/>
          </p:cNvPicPr>
          <p:nvPr/>
        </p:nvPicPr>
        <p:blipFill>
          <a:blip r:embed="rId4"/>
          <a:stretch>
            <a:fillRect/>
          </a:stretch>
        </p:blipFill>
        <p:spPr>
          <a:xfrm>
            <a:off x="6066459" y="1436655"/>
            <a:ext cx="1629396" cy="2223575"/>
          </a:xfrm>
          <a:prstGeom prst="rect">
            <a:avLst/>
          </a:prstGeom>
        </p:spPr>
      </p:pic>
      <p:pic>
        <p:nvPicPr>
          <p:cNvPr id="10" name="Grafik 9">
            <a:extLst>
              <a:ext uri="{FF2B5EF4-FFF2-40B4-BE49-F238E27FC236}">
                <a16:creationId xmlns:a16="http://schemas.microsoft.com/office/drawing/2014/main" id="{ACC84C70-B45D-DA45-B7F8-7EF61D3977A1}"/>
              </a:ext>
            </a:extLst>
          </p:cNvPr>
          <p:cNvPicPr>
            <a:picLocks noChangeAspect="1"/>
          </p:cNvPicPr>
          <p:nvPr/>
        </p:nvPicPr>
        <p:blipFill>
          <a:blip r:embed="rId5"/>
          <a:stretch>
            <a:fillRect/>
          </a:stretch>
        </p:blipFill>
        <p:spPr>
          <a:xfrm>
            <a:off x="7396998" y="3798439"/>
            <a:ext cx="2027287" cy="2782701"/>
          </a:xfrm>
          <a:prstGeom prst="rect">
            <a:avLst/>
          </a:prstGeom>
        </p:spPr>
      </p:pic>
      <p:pic>
        <p:nvPicPr>
          <p:cNvPr id="16" name="Grafik 15">
            <a:extLst>
              <a:ext uri="{FF2B5EF4-FFF2-40B4-BE49-F238E27FC236}">
                <a16:creationId xmlns:a16="http://schemas.microsoft.com/office/drawing/2014/main" id="{2D760CD4-C64A-7E78-CD22-16659B63A1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0239" y="4258880"/>
            <a:ext cx="3079053" cy="2311718"/>
          </a:xfrm>
          <a:prstGeom prst="rect">
            <a:avLst/>
          </a:prstGeom>
        </p:spPr>
      </p:pic>
      <p:pic>
        <p:nvPicPr>
          <p:cNvPr id="20" name="Grafik 19">
            <a:extLst>
              <a:ext uri="{FF2B5EF4-FFF2-40B4-BE49-F238E27FC236}">
                <a16:creationId xmlns:a16="http://schemas.microsoft.com/office/drawing/2014/main" id="{999DDF59-E3B3-E7EE-B35B-1688F10947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0239" y="1436655"/>
            <a:ext cx="1844641" cy="2586597"/>
          </a:xfrm>
          <a:prstGeom prst="rect">
            <a:avLst/>
          </a:prstGeom>
        </p:spPr>
      </p:pic>
      <p:pic>
        <p:nvPicPr>
          <p:cNvPr id="24" name="Grafik 23">
            <a:extLst>
              <a:ext uri="{FF2B5EF4-FFF2-40B4-BE49-F238E27FC236}">
                <a16:creationId xmlns:a16="http://schemas.microsoft.com/office/drawing/2014/main" id="{94F16504-313F-F73B-D65D-2FBB8E09F2B5}"/>
              </a:ext>
            </a:extLst>
          </p:cNvPr>
          <p:cNvPicPr>
            <a:picLocks noChangeAspect="1"/>
          </p:cNvPicPr>
          <p:nvPr/>
        </p:nvPicPr>
        <p:blipFill>
          <a:blip r:embed="rId8"/>
          <a:stretch>
            <a:fillRect/>
          </a:stretch>
        </p:blipFill>
        <p:spPr>
          <a:xfrm>
            <a:off x="9751991" y="3798439"/>
            <a:ext cx="2141787" cy="2782701"/>
          </a:xfrm>
          <a:prstGeom prst="rect">
            <a:avLst/>
          </a:prstGeom>
        </p:spPr>
      </p:pic>
      <p:pic>
        <p:nvPicPr>
          <p:cNvPr id="26" name="Grafik 25">
            <a:extLst>
              <a:ext uri="{FF2B5EF4-FFF2-40B4-BE49-F238E27FC236}">
                <a16:creationId xmlns:a16="http://schemas.microsoft.com/office/drawing/2014/main" id="{D386A04F-4A90-BE66-85AC-C5D105F11C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3313" y="1445499"/>
            <a:ext cx="3455075" cy="2598129"/>
          </a:xfrm>
          <a:prstGeom prst="rect">
            <a:avLst/>
          </a:prstGeom>
        </p:spPr>
      </p:pic>
    </p:spTree>
    <p:extLst>
      <p:ext uri="{BB962C8B-B14F-4D97-AF65-F5344CB8AC3E}">
        <p14:creationId xmlns:p14="http://schemas.microsoft.com/office/powerpoint/2010/main" val="23664820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B04C44-4923-F8EA-4E83-ABB87EA6DE49}"/>
              </a:ext>
            </a:extLst>
          </p:cNvPr>
          <p:cNvSpPr>
            <a:spLocks noGrp="1"/>
          </p:cNvSpPr>
          <p:nvPr>
            <p:ph type="title"/>
          </p:nvPr>
        </p:nvSpPr>
        <p:spPr>
          <a:xfrm>
            <a:off x="838199" y="365125"/>
            <a:ext cx="10818091" cy="1325563"/>
          </a:xfrm>
        </p:spPr>
        <p:txBody>
          <a:bodyPr>
            <a:normAutofit/>
          </a:bodyPr>
          <a:lstStyle/>
          <a:p>
            <a:r>
              <a:rPr lang="de-CH" sz="2800" dirty="0">
                <a:latin typeface="+mn-lt"/>
              </a:rPr>
              <a:t>2022</a:t>
            </a:r>
            <a:br>
              <a:rPr lang="de-CH" sz="2800" dirty="0">
                <a:latin typeface="+mn-lt"/>
              </a:rPr>
            </a:br>
            <a:r>
              <a:rPr lang="de-CH" sz="2800" dirty="0">
                <a:latin typeface="+mn-lt"/>
              </a:rPr>
              <a:t>Die </a:t>
            </a:r>
            <a:r>
              <a:rPr lang="de-CH" sz="2800" dirty="0" err="1">
                <a:latin typeface="+mn-lt"/>
              </a:rPr>
              <a:t>Rheinbündler</a:t>
            </a:r>
            <a:r>
              <a:rPr lang="de-CH" sz="2800" dirty="0">
                <a:latin typeface="+mn-lt"/>
              </a:rPr>
              <a:t> prägen das Dorffest mit ihrem spektakulären Riesenrad</a:t>
            </a:r>
          </a:p>
        </p:txBody>
      </p:sp>
      <p:pic>
        <p:nvPicPr>
          <p:cNvPr id="4" name="Grafik 3">
            <a:extLst>
              <a:ext uri="{FF2B5EF4-FFF2-40B4-BE49-F238E27FC236}">
                <a16:creationId xmlns:a16="http://schemas.microsoft.com/office/drawing/2014/main" id="{E02922C3-B779-A2C9-76D3-599C74F8B779}"/>
              </a:ext>
            </a:extLst>
          </p:cNvPr>
          <p:cNvPicPr>
            <a:picLocks noChangeAspect="1"/>
          </p:cNvPicPr>
          <p:nvPr/>
        </p:nvPicPr>
        <p:blipFill>
          <a:blip r:embed="rId2"/>
          <a:stretch>
            <a:fillRect/>
          </a:stretch>
        </p:blipFill>
        <p:spPr>
          <a:xfrm>
            <a:off x="838199" y="1873472"/>
            <a:ext cx="5841552" cy="4330622"/>
          </a:xfrm>
          <a:prstGeom prst="rect">
            <a:avLst/>
          </a:prstGeom>
        </p:spPr>
      </p:pic>
      <p:pic>
        <p:nvPicPr>
          <p:cNvPr id="6" name="Grafik 5">
            <a:extLst>
              <a:ext uri="{FF2B5EF4-FFF2-40B4-BE49-F238E27FC236}">
                <a16:creationId xmlns:a16="http://schemas.microsoft.com/office/drawing/2014/main" id="{DAFAEF04-75E4-C0C3-A04C-67B67EE822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0753" y="4605503"/>
            <a:ext cx="3062146" cy="2030961"/>
          </a:xfrm>
          <a:prstGeom prst="rect">
            <a:avLst/>
          </a:prstGeom>
        </p:spPr>
      </p:pic>
      <p:pic>
        <p:nvPicPr>
          <p:cNvPr id="8" name="Grafik 7">
            <a:extLst>
              <a:ext uri="{FF2B5EF4-FFF2-40B4-BE49-F238E27FC236}">
                <a16:creationId xmlns:a16="http://schemas.microsoft.com/office/drawing/2014/main" id="{94851F01-2258-9EAA-9FD6-6E87EAED1B2C}"/>
              </a:ext>
            </a:extLst>
          </p:cNvPr>
          <p:cNvPicPr>
            <a:picLocks noChangeAspect="1"/>
          </p:cNvPicPr>
          <p:nvPr/>
        </p:nvPicPr>
        <p:blipFill>
          <a:blip r:embed="rId4"/>
          <a:stretch>
            <a:fillRect/>
          </a:stretch>
        </p:blipFill>
        <p:spPr>
          <a:xfrm>
            <a:off x="6847968" y="1646814"/>
            <a:ext cx="2345660" cy="2763259"/>
          </a:xfrm>
          <a:prstGeom prst="rect">
            <a:avLst/>
          </a:prstGeom>
        </p:spPr>
      </p:pic>
      <p:pic>
        <p:nvPicPr>
          <p:cNvPr id="12" name="Grafik 11">
            <a:extLst>
              <a:ext uri="{FF2B5EF4-FFF2-40B4-BE49-F238E27FC236}">
                <a16:creationId xmlns:a16="http://schemas.microsoft.com/office/drawing/2014/main" id="{66D911B5-2F07-D5C9-01B1-C7BC807AA64A}"/>
              </a:ext>
            </a:extLst>
          </p:cNvPr>
          <p:cNvPicPr>
            <a:picLocks noChangeAspect="1"/>
          </p:cNvPicPr>
          <p:nvPr/>
        </p:nvPicPr>
        <p:blipFill>
          <a:blip r:embed="rId5"/>
          <a:stretch>
            <a:fillRect/>
          </a:stretch>
        </p:blipFill>
        <p:spPr>
          <a:xfrm>
            <a:off x="9361845" y="1646814"/>
            <a:ext cx="2371054" cy="2763259"/>
          </a:xfrm>
          <a:prstGeom prst="rect">
            <a:avLst/>
          </a:prstGeom>
        </p:spPr>
      </p:pic>
      <p:pic>
        <p:nvPicPr>
          <p:cNvPr id="5" name="Grafik 4">
            <a:extLst>
              <a:ext uri="{FF2B5EF4-FFF2-40B4-BE49-F238E27FC236}">
                <a16:creationId xmlns:a16="http://schemas.microsoft.com/office/drawing/2014/main" id="{6AC967CD-78DD-8666-943E-E846E5EBC855}"/>
              </a:ext>
            </a:extLst>
          </p:cNvPr>
          <p:cNvPicPr>
            <a:picLocks noChangeAspect="1"/>
          </p:cNvPicPr>
          <p:nvPr/>
        </p:nvPicPr>
        <p:blipFill>
          <a:blip r:embed="rId6"/>
          <a:stretch>
            <a:fillRect/>
          </a:stretch>
        </p:blipFill>
        <p:spPr>
          <a:xfrm>
            <a:off x="6784744" y="4679394"/>
            <a:ext cx="1781015" cy="1423410"/>
          </a:xfrm>
          <a:prstGeom prst="rect">
            <a:avLst/>
          </a:prstGeom>
        </p:spPr>
      </p:pic>
    </p:spTree>
    <p:extLst>
      <p:ext uri="{BB962C8B-B14F-4D97-AF65-F5344CB8AC3E}">
        <p14:creationId xmlns:p14="http://schemas.microsoft.com/office/powerpoint/2010/main" val="24570131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3EF2C2-ED12-E769-D6EC-55FED11E8096}"/>
              </a:ext>
            </a:extLst>
          </p:cNvPr>
          <p:cNvSpPr>
            <a:spLocks noGrp="1"/>
          </p:cNvSpPr>
          <p:nvPr>
            <p:ph type="title"/>
          </p:nvPr>
        </p:nvSpPr>
        <p:spPr>
          <a:xfrm>
            <a:off x="838200" y="365125"/>
            <a:ext cx="6089073" cy="1325563"/>
          </a:xfrm>
        </p:spPr>
        <p:txBody>
          <a:bodyPr>
            <a:normAutofit/>
          </a:bodyPr>
          <a:lstStyle/>
          <a:p>
            <a:r>
              <a:rPr lang="de-CH" sz="2800" dirty="0">
                <a:latin typeface="+mn-lt"/>
              </a:rPr>
              <a:t>2022</a:t>
            </a:r>
            <a:br>
              <a:rPr lang="de-CH" sz="2800" dirty="0">
                <a:latin typeface="+mn-lt"/>
              </a:rPr>
            </a:br>
            <a:r>
              <a:rPr lang="de-CH" sz="2800" dirty="0" err="1">
                <a:latin typeface="+mn-lt"/>
              </a:rPr>
              <a:t>Gemsberg</a:t>
            </a:r>
            <a:r>
              <a:rPr lang="de-CH" sz="2800" dirty="0">
                <a:latin typeface="+mn-lt"/>
              </a:rPr>
              <a:t> im Bundeslager im Goms (VS)</a:t>
            </a:r>
          </a:p>
        </p:txBody>
      </p:sp>
      <p:pic>
        <p:nvPicPr>
          <p:cNvPr id="6" name="Grafik 5">
            <a:extLst>
              <a:ext uri="{FF2B5EF4-FFF2-40B4-BE49-F238E27FC236}">
                <a16:creationId xmlns:a16="http://schemas.microsoft.com/office/drawing/2014/main" id="{C75E4797-D1F7-2B5B-E49D-58E50359383A}"/>
              </a:ext>
            </a:extLst>
          </p:cNvPr>
          <p:cNvPicPr>
            <a:picLocks noChangeAspect="1"/>
          </p:cNvPicPr>
          <p:nvPr/>
        </p:nvPicPr>
        <p:blipFill>
          <a:blip r:embed="rId2"/>
          <a:stretch>
            <a:fillRect/>
          </a:stretch>
        </p:blipFill>
        <p:spPr>
          <a:xfrm>
            <a:off x="409819" y="1679691"/>
            <a:ext cx="3928051" cy="2208817"/>
          </a:xfrm>
          <a:prstGeom prst="rect">
            <a:avLst/>
          </a:prstGeom>
        </p:spPr>
      </p:pic>
      <p:pic>
        <p:nvPicPr>
          <p:cNvPr id="14" name="Grafik 13">
            <a:extLst>
              <a:ext uri="{FF2B5EF4-FFF2-40B4-BE49-F238E27FC236}">
                <a16:creationId xmlns:a16="http://schemas.microsoft.com/office/drawing/2014/main" id="{42C90885-CDDC-0647-A1B2-A291C91DFE6F}"/>
              </a:ext>
            </a:extLst>
          </p:cNvPr>
          <p:cNvPicPr>
            <a:picLocks noChangeAspect="1"/>
          </p:cNvPicPr>
          <p:nvPr/>
        </p:nvPicPr>
        <p:blipFill>
          <a:blip r:embed="rId3"/>
          <a:stretch>
            <a:fillRect/>
          </a:stretch>
        </p:blipFill>
        <p:spPr>
          <a:xfrm>
            <a:off x="4519058" y="1702660"/>
            <a:ext cx="2547484" cy="2066668"/>
          </a:xfrm>
          <a:prstGeom prst="rect">
            <a:avLst/>
          </a:prstGeom>
        </p:spPr>
      </p:pic>
      <p:pic>
        <p:nvPicPr>
          <p:cNvPr id="18" name="Grafik 17">
            <a:extLst>
              <a:ext uri="{FF2B5EF4-FFF2-40B4-BE49-F238E27FC236}">
                <a16:creationId xmlns:a16="http://schemas.microsoft.com/office/drawing/2014/main" id="{96737236-11BD-9684-2CB9-327445CE563D}"/>
              </a:ext>
            </a:extLst>
          </p:cNvPr>
          <p:cNvPicPr>
            <a:picLocks noChangeAspect="1"/>
          </p:cNvPicPr>
          <p:nvPr/>
        </p:nvPicPr>
        <p:blipFill>
          <a:blip r:embed="rId4"/>
          <a:stretch>
            <a:fillRect/>
          </a:stretch>
        </p:blipFill>
        <p:spPr>
          <a:xfrm>
            <a:off x="408496" y="4137891"/>
            <a:ext cx="4652737" cy="2488497"/>
          </a:xfrm>
          <a:prstGeom prst="rect">
            <a:avLst/>
          </a:prstGeom>
        </p:spPr>
      </p:pic>
      <p:pic>
        <p:nvPicPr>
          <p:cNvPr id="24" name="Grafik 23">
            <a:extLst>
              <a:ext uri="{FF2B5EF4-FFF2-40B4-BE49-F238E27FC236}">
                <a16:creationId xmlns:a16="http://schemas.microsoft.com/office/drawing/2014/main" id="{20088CE0-8EB1-6186-64D7-19F66CB6BDA2}"/>
              </a:ext>
            </a:extLst>
          </p:cNvPr>
          <p:cNvPicPr>
            <a:picLocks noChangeAspect="1"/>
          </p:cNvPicPr>
          <p:nvPr/>
        </p:nvPicPr>
        <p:blipFill>
          <a:blip r:embed="rId5"/>
          <a:stretch>
            <a:fillRect/>
          </a:stretch>
        </p:blipFill>
        <p:spPr>
          <a:xfrm>
            <a:off x="5247591" y="4494483"/>
            <a:ext cx="1818951" cy="2106599"/>
          </a:xfrm>
          <a:prstGeom prst="rect">
            <a:avLst/>
          </a:prstGeom>
        </p:spPr>
      </p:pic>
      <p:pic>
        <p:nvPicPr>
          <p:cNvPr id="17" name="Grafik 16">
            <a:extLst>
              <a:ext uri="{FF2B5EF4-FFF2-40B4-BE49-F238E27FC236}">
                <a16:creationId xmlns:a16="http://schemas.microsoft.com/office/drawing/2014/main" id="{D6E57678-35CA-978E-9A11-C23F997F245C}"/>
              </a:ext>
            </a:extLst>
          </p:cNvPr>
          <p:cNvPicPr>
            <a:picLocks noChangeAspect="1"/>
          </p:cNvPicPr>
          <p:nvPr/>
        </p:nvPicPr>
        <p:blipFill>
          <a:blip r:embed="rId6"/>
          <a:stretch>
            <a:fillRect/>
          </a:stretch>
        </p:blipFill>
        <p:spPr>
          <a:xfrm>
            <a:off x="4421704" y="3888508"/>
            <a:ext cx="2742192" cy="567604"/>
          </a:xfrm>
          <a:prstGeom prst="rect">
            <a:avLst/>
          </a:prstGeom>
        </p:spPr>
      </p:pic>
      <p:pic>
        <p:nvPicPr>
          <p:cNvPr id="20" name="Grafik 19">
            <a:extLst>
              <a:ext uri="{FF2B5EF4-FFF2-40B4-BE49-F238E27FC236}">
                <a16:creationId xmlns:a16="http://schemas.microsoft.com/office/drawing/2014/main" id="{0FF2B131-4A3A-39BE-4DBE-FF1E08B6E6C0}"/>
              </a:ext>
            </a:extLst>
          </p:cNvPr>
          <p:cNvPicPr>
            <a:picLocks noChangeAspect="1"/>
          </p:cNvPicPr>
          <p:nvPr/>
        </p:nvPicPr>
        <p:blipFill>
          <a:blip r:embed="rId7"/>
          <a:stretch>
            <a:fillRect/>
          </a:stretch>
        </p:blipFill>
        <p:spPr>
          <a:xfrm>
            <a:off x="7247730" y="680572"/>
            <a:ext cx="4708837" cy="5920510"/>
          </a:xfrm>
          <a:prstGeom prst="rect">
            <a:avLst/>
          </a:prstGeom>
        </p:spPr>
      </p:pic>
    </p:spTree>
    <p:extLst>
      <p:ext uri="{BB962C8B-B14F-4D97-AF65-F5344CB8AC3E}">
        <p14:creationId xmlns:p14="http://schemas.microsoft.com/office/powerpoint/2010/main" val="25710345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CA0C2-231B-5C86-0ACD-E86953478383}"/>
              </a:ext>
            </a:extLst>
          </p:cNvPr>
          <p:cNvSpPr>
            <a:spLocks noGrp="1"/>
          </p:cNvSpPr>
          <p:nvPr>
            <p:ph type="title"/>
          </p:nvPr>
        </p:nvSpPr>
        <p:spPr>
          <a:xfrm>
            <a:off x="838200" y="365125"/>
            <a:ext cx="5941291" cy="1325563"/>
          </a:xfrm>
        </p:spPr>
        <p:txBody>
          <a:bodyPr>
            <a:normAutofit/>
          </a:bodyPr>
          <a:lstStyle/>
          <a:p>
            <a:r>
              <a:rPr lang="de-CH" sz="2800" dirty="0">
                <a:latin typeface="+mn-lt"/>
              </a:rPr>
              <a:t>2022</a:t>
            </a:r>
            <a:br>
              <a:rPr lang="de-CH" sz="2800" dirty="0">
                <a:latin typeface="+mn-lt"/>
              </a:rPr>
            </a:br>
            <a:r>
              <a:rPr lang="de-CH" sz="2800" dirty="0">
                <a:latin typeface="+mn-lt"/>
              </a:rPr>
              <a:t>Homberg im Bundeslager im Goms (VS)</a:t>
            </a:r>
          </a:p>
        </p:txBody>
      </p:sp>
      <p:pic>
        <p:nvPicPr>
          <p:cNvPr id="3" name="Grafik 2">
            <a:extLst>
              <a:ext uri="{FF2B5EF4-FFF2-40B4-BE49-F238E27FC236}">
                <a16:creationId xmlns:a16="http://schemas.microsoft.com/office/drawing/2014/main" id="{28E21BCA-5BC0-EB70-13DB-4B37239B33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2275" y="1525797"/>
            <a:ext cx="6090743" cy="3041646"/>
          </a:xfrm>
          <a:prstGeom prst="rect">
            <a:avLst/>
          </a:prstGeom>
        </p:spPr>
      </p:pic>
      <p:pic>
        <p:nvPicPr>
          <p:cNvPr id="4" name="Grafik 3">
            <a:extLst>
              <a:ext uri="{FF2B5EF4-FFF2-40B4-BE49-F238E27FC236}">
                <a16:creationId xmlns:a16="http://schemas.microsoft.com/office/drawing/2014/main" id="{4E52C93E-4017-267E-03C5-5142CE66F0C1}"/>
              </a:ext>
            </a:extLst>
          </p:cNvPr>
          <p:cNvPicPr>
            <a:picLocks noChangeAspect="1"/>
          </p:cNvPicPr>
          <p:nvPr/>
        </p:nvPicPr>
        <p:blipFill>
          <a:blip r:embed="rId3"/>
          <a:stretch>
            <a:fillRect/>
          </a:stretch>
        </p:blipFill>
        <p:spPr>
          <a:xfrm>
            <a:off x="8605929" y="3582975"/>
            <a:ext cx="3103419" cy="3076950"/>
          </a:xfrm>
          <a:prstGeom prst="rect">
            <a:avLst/>
          </a:prstGeom>
        </p:spPr>
      </p:pic>
      <p:pic>
        <p:nvPicPr>
          <p:cNvPr id="5" name="Grafik 4">
            <a:extLst>
              <a:ext uri="{FF2B5EF4-FFF2-40B4-BE49-F238E27FC236}">
                <a16:creationId xmlns:a16="http://schemas.microsoft.com/office/drawing/2014/main" id="{F1068983-BC32-62B3-DA71-4BA8C8AE797D}"/>
              </a:ext>
            </a:extLst>
          </p:cNvPr>
          <p:cNvPicPr>
            <a:picLocks noChangeAspect="1"/>
          </p:cNvPicPr>
          <p:nvPr/>
        </p:nvPicPr>
        <p:blipFill>
          <a:blip r:embed="rId4"/>
          <a:stretch>
            <a:fillRect/>
          </a:stretch>
        </p:blipFill>
        <p:spPr>
          <a:xfrm>
            <a:off x="8605929" y="244804"/>
            <a:ext cx="3094677" cy="3184196"/>
          </a:xfrm>
          <a:prstGeom prst="rect">
            <a:avLst/>
          </a:prstGeom>
        </p:spPr>
      </p:pic>
      <p:pic>
        <p:nvPicPr>
          <p:cNvPr id="7" name="Grafik 6">
            <a:extLst>
              <a:ext uri="{FF2B5EF4-FFF2-40B4-BE49-F238E27FC236}">
                <a16:creationId xmlns:a16="http://schemas.microsoft.com/office/drawing/2014/main" id="{198982F0-E296-C13A-BBA8-445D67EF1C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277" y="4725474"/>
            <a:ext cx="4067703" cy="1895275"/>
          </a:xfrm>
          <a:prstGeom prst="rect">
            <a:avLst/>
          </a:prstGeom>
        </p:spPr>
      </p:pic>
      <p:pic>
        <p:nvPicPr>
          <p:cNvPr id="9" name="Grafik 8">
            <a:extLst>
              <a:ext uri="{FF2B5EF4-FFF2-40B4-BE49-F238E27FC236}">
                <a16:creationId xmlns:a16="http://schemas.microsoft.com/office/drawing/2014/main" id="{B79A920E-73C7-FFF1-99DC-AD8CA299019A}"/>
              </a:ext>
            </a:extLst>
          </p:cNvPr>
          <p:cNvPicPr>
            <a:picLocks noChangeAspect="1"/>
          </p:cNvPicPr>
          <p:nvPr/>
        </p:nvPicPr>
        <p:blipFill>
          <a:blip r:embed="rId6"/>
          <a:stretch>
            <a:fillRect/>
          </a:stretch>
        </p:blipFill>
        <p:spPr>
          <a:xfrm>
            <a:off x="6253424" y="4725474"/>
            <a:ext cx="2245550" cy="1903148"/>
          </a:xfrm>
          <a:prstGeom prst="rect">
            <a:avLst/>
          </a:prstGeom>
        </p:spPr>
      </p:pic>
      <p:pic>
        <p:nvPicPr>
          <p:cNvPr id="11" name="Grafik 10">
            <a:extLst>
              <a:ext uri="{FF2B5EF4-FFF2-40B4-BE49-F238E27FC236}">
                <a16:creationId xmlns:a16="http://schemas.microsoft.com/office/drawing/2014/main" id="{3C3C92C5-5F8B-083E-A01A-F6F28F391C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0981" y="1525796"/>
            <a:ext cx="1796986" cy="3041646"/>
          </a:xfrm>
          <a:prstGeom prst="rect">
            <a:avLst/>
          </a:prstGeom>
        </p:spPr>
      </p:pic>
      <p:pic>
        <p:nvPicPr>
          <p:cNvPr id="13" name="Grafik 12">
            <a:extLst>
              <a:ext uri="{FF2B5EF4-FFF2-40B4-BE49-F238E27FC236}">
                <a16:creationId xmlns:a16="http://schemas.microsoft.com/office/drawing/2014/main" id="{1782BA1B-FBD8-F2D5-5391-11FDA0A095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58378" y="4686300"/>
            <a:ext cx="1664039" cy="1973625"/>
          </a:xfrm>
          <a:prstGeom prst="rect">
            <a:avLst/>
          </a:prstGeom>
        </p:spPr>
      </p:pic>
      <p:pic>
        <p:nvPicPr>
          <p:cNvPr id="6" name="Grafik 5">
            <a:extLst>
              <a:ext uri="{FF2B5EF4-FFF2-40B4-BE49-F238E27FC236}">
                <a16:creationId xmlns:a16="http://schemas.microsoft.com/office/drawing/2014/main" id="{5DD1FA0A-70BC-22B2-7138-BD58775DCBB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74132" y="244804"/>
            <a:ext cx="1389464" cy="1122960"/>
          </a:xfrm>
          <a:prstGeom prst="rect">
            <a:avLst/>
          </a:prstGeom>
        </p:spPr>
      </p:pic>
    </p:spTree>
    <p:extLst>
      <p:ext uri="{BB962C8B-B14F-4D97-AF65-F5344CB8AC3E}">
        <p14:creationId xmlns:p14="http://schemas.microsoft.com/office/powerpoint/2010/main" val="1180231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C83BB-21FD-EA58-DF06-07DEABA44555}"/>
              </a:ext>
            </a:extLst>
          </p:cNvPr>
          <p:cNvSpPr>
            <a:spLocks noGrp="1"/>
          </p:cNvSpPr>
          <p:nvPr>
            <p:ph type="title"/>
          </p:nvPr>
        </p:nvSpPr>
        <p:spPr/>
        <p:txBody>
          <a:bodyPr>
            <a:normAutofit/>
          </a:bodyPr>
          <a:lstStyle/>
          <a:p>
            <a:r>
              <a:rPr lang="de-CH" sz="2800" dirty="0">
                <a:latin typeface="+mn-lt"/>
              </a:rPr>
              <a:t>2022</a:t>
            </a:r>
            <a:br>
              <a:rPr lang="de-CH" sz="2800" dirty="0">
                <a:latin typeface="+mn-lt"/>
              </a:rPr>
            </a:br>
            <a:r>
              <a:rPr lang="de-CH" sz="2800" dirty="0">
                <a:latin typeface="+mn-lt"/>
              </a:rPr>
              <a:t>Das Jahr der Jubiläen</a:t>
            </a:r>
          </a:p>
        </p:txBody>
      </p:sp>
      <p:pic>
        <p:nvPicPr>
          <p:cNvPr id="4" name="Grafik 3">
            <a:extLst>
              <a:ext uri="{FF2B5EF4-FFF2-40B4-BE49-F238E27FC236}">
                <a16:creationId xmlns:a16="http://schemas.microsoft.com/office/drawing/2014/main" id="{68BDD4EC-B595-856A-E388-39F9AD1D5B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89658">
            <a:off x="9096772" y="2984621"/>
            <a:ext cx="2384446" cy="3404253"/>
          </a:xfrm>
          <a:prstGeom prst="rect">
            <a:avLst/>
          </a:prstGeom>
        </p:spPr>
      </p:pic>
      <p:sp>
        <p:nvSpPr>
          <p:cNvPr id="5" name="Textfeld 4">
            <a:extLst>
              <a:ext uri="{FF2B5EF4-FFF2-40B4-BE49-F238E27FC236}">
                <a16:creationId xmlns:a16="http://schemas.microsoft.com/office/drawing/2014/main" id="{E6EDDD5A-4DF3-6EEF-6BDE-73CC578F5033}"/>
              </a:ext>
            </a:extLst>
          </p:cNvPr>
          <p:cNvSpPr txBox="1"/>
          <p:nvPr/>
        </p:nvSpPr>
        <p:spPr>
          <a:xfrm>
            <a:off x="9299316" y="2324831"/>
            <a:ext cx="2608663" cy="369332"/>
          </a:xfrm>
          <a:prstGeom prst="rect">
            <a:avLst/>
          </a:prstGeom>
          <a:noFill/>
        </p:spPr>
        <p:txBody>
          <a:bodyPr wrap="none" rtlCol="0">
            <a:spAutoFit/>
          </a:bodyPr>
          <a:lstStyle/>
          <a:p>
            <a:r>
              <a:rPr lang="de-CH" dirty="0"/>
              <a:t>100  Jahre </a:t>
            </a:r>
            <a:r>
              <a:rPr lang="de-CH" dirty="0" err="1"/>
              <a:t>Rhybund-Heftli</a:t>
            </a:r>
            <a:endParaRPr lang="de-CH" dirty="0"/>
          </a:p>
        </p:txBody>
      </p:sp>
      <p:sp>
        <p:nvSpPr>
          <p:cNvPr id="6" name="Textfeld 5">
            <a:extLst>
              <a:ext uri="{FF2B5EF4-FFF2-40B4-BE49-F238E27FC236}">
                <a16:creationId xmlns:a16="http://schemas.microsoft.com/office/drawing/2014/main" id="{FFEC5025-3C0F-0440-83E1-084D7A00EC33}"/>
              </a:ext>
            </a:extLst>
          </p:cNvPr>
          <p:cNvSpPr txBox="1"/>
          <p:nvPr/>
        </p:nvSpPr>
        <p:spPr>
          <a:xfrm>
            <a:off x="5340532" y="602432"/>
            <a:ext cx="3058017" cy="369332"/>
          </a:xfrm>
          <a:prstGeom prst="rect">
            <a:avLst/>
          </a:prstGeom>
          <a:noFill/>
        </p:spPr>
        <p:txBody>
          <a:bodyPr wrap="none" rtlCol="0">
            <a:spAutoFit/>
          </a:bodyPr>
          <a:lstStyle/>
          <a:p>
            <a:r>
              <a:rPr lang="de-CH" dirty="0"/>
              <a:t>100 Jahre Wölfe im Rheinbund</a:t>
            </a:r>
          </a:p>
        </p:txBody>
      </p:sp>
      <p:sp>
        <p:nvSpPr>
          <p:cNvPr id="7" name="Textfeld 6">
            <a:extLst>
              <a:ext uri="{FF2B5EF4-FFF2-40B4-BE49-F238E27FC236}">
                <a16:creationId xmlns:a16="http://schemas.microsoft.com/office/drawing/2014/main" id="{07F27E8A-63F9-5299-DF1C-9DDF9B73C497}"/>
              </a:ext>
            </a:extLst>
          </p:cNvPr>
          <p:cNvSpPr txBox="1"/>
          <p:nvPr/>
        </p:nvSpPr>
        <p:spPr>
          <a:xfrm>
            <a:off x="1306031" y="3672722"/>
            <a:ext cx="3046219" cy="369332"/>
          </a:xfrm>
          <a:prstGeom prst="rect">
            <a:avLst/>
          </a:prstGeom>
          <a:noFill/>
        </p:spPr>
        <p:txBody>
          <a:bodyPr wrap="none" rtlCol="0">
            <a:spAutoFit/>
          </a:bodyPr>
          <a:lstStyle/>
          <a:p>
            <a:r>
              <a:rPr lang="de-CH" dirty="0"/>
              <a:t>101 Jahre Rover im Rheinbund</a:t>
            </a:r>
          </a:p>
        </p:txBody>
      </p:sp>
      <p:pic>
        <p:nvPicPr>
          <p:cNvPr id="9" name="Grafik 8">
            <a:extLst>
              <a:ext uri="{FF2B5EF4-FFF2-40B4-BE49-F238E27FC236}">
                <a16:creationId xmlns:a16="http://schemas.microsoft.com/office/drawing/2014/main" id="{6784324F-55CE-AEFB-3D5C-49F7330E3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6538" y="1456044"/>
            <a:ext cx="4397961" cy="2216678"/>
          </a:xfrm>
          <a:prstGeom prst="rect">
            <a:avLst/>
          </a:prstGeom>
        </p:spPr>
      </p:pic>
      <p:pic>
        <p:nvPicPr>
          <p:cNvPr id="11" name="Grafik 10">
            <a:extLst>
              <a:ext uri="{FF2B5EF4-FFF2-40B4-BE49-F238E27FC236}">
                <a16:creationId xmlns:a16="http://schemas.microsoft.com/office/drawing/2014/main" id="{F2E45ADA-B4A8-B8BC-B12D-602E16FD042A}"/>
              </a:ext>
            </a:extLst>
          </p:cNvPr>
          <p:cNvPicPr>
            <a:picLocks noChangeAspect="1"/>
          </p:cNvPicPr>
          <p:nvPr/>
        </p:nvPicPr>
        <p:blipFill>
          <a:blip r:embed="rId4"/>
          <a:stretch>
            <a:fillRect/>
          </a:stretch>
        </p:blipFill>
        <p:spPr>
          <a:xfrm>
            <a:off x="838200" y="4066970"/>
            <a:ext cx="3981883" cy="2500420"/>
          </a:xfrm>
          <a:prstGeom prst="rect">
            <a:avLst/>
          </a:prstGeom>
        </p:spPr>
      </p:pic>
      <p:sp>
        <p:nvSpPr>
          <p:cNvPr id="12" name="Textfeld 11">
            <a:extLst>
              <a:ext uri="{FF2B5EF4-FFF2-40B4-BE49-F238E27FC236}">
                <a16:creationId xmlns:a16="http://schemas.microsoft.com/office/drawing/2014/main" id="{0D881C58-8010-6CB5-F9FB-E5AF8258088B}"/>
              </a:ext>
            </a:extLst>
          </p:cNvPr>
          <p:cNvSpPr txBox="1"/>
          <p:nvPr/>
        </p:nvSpPr>
        <p:spPr>
          <a:xfrm>
            <a:off x="7389074" y="6231265"/>
            <a:ext cx="2018951" cy="523220"/>
          </a:xfrm>
          <a:prstGeom prst="rect">
            <a:avLst/>
          </a:prstGeom>
          <a:noFill/>
        </p:spPr>
        <p:txBody>
          <a:bodyPr wrap="none" rtlCol="0">
            <a:spAutoFit/>
          </a:bodyPr>
          <a:lstStyle/>
          <a:p>
            <a:r>
              <a:rPr lang="de-CH" sz="1400" dirty="0"/>
              <a:t>Jubiläumsbuch 100 Jahre</a:t>
            </a:r>
          </a:p>
          <a:p>
            <a:r>
              <a:rPr lang="de-CH" sz="1400" dirty="0"/>
              <a:t>Rheinbund-Mitteilungen </a:t>
            </a:r>
          </a:p>
        </p:txBody>
      </p:sp>
      <p:pic>
        <p:nvPicPr>
          <p:cNvPr id="14" name="Grafik 13">
            <a:extLst>
              <a:ext uri="{FF2B5EF4-FFF2-40B4-BE49-F238E27FC236}">
                <a16:creationId xmlns:a16="http://schemas.microsoft.com/office/drawing/2014/main" id="{4515CD82-BB03-5458-E48B-DFBE378BEF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996762"/>
            <a:ext cx="1293074" cy="409285"/>
          </a:xfrm>
          <a:prstGeom prst="rect">
            <a:avLst/>
          </a:prstGeom>
        </p:spPr>
      </p:pic>
      <p:pic>
        <p:nvPicPr>
          <p:cNvPr id="16" name="Grafik 15">
            <a:extLst>
              <a:ext uri="{FF2B5EF4-FFF2-40B4-BE49-F238E27FC236}">
                <a16:creationId xmlns:a16="http://schemas.microsoft.com/office/drawing/2014/main" id="{F2D72563-FF5C-4385-F95A-EF7B65C98890}"/>
              </a:ext>
            </a:extLst>
          </p:cNvPr>
          <p:cNvPicPr>
            <a:picLocks noChangeAspect="1"/>
          </p:cNvPicPr>
          <p:nvPr/>
        </p:nvPicPr>
        <p:blipFill>
          <a:blip r:embed="rId6"/>
          <a:stretch>
            <a:fillRect/>
          </a:stretch>
        </p:blipFill>
        <p:spPr>
          <a:xfrm>
            <a:off x="2275338" y="1526833"/>
            <a:ext cx="2008093" cy="2022644"/>
          </a:xfrm>
          <a:prstGeom prst="rect">
            <a:avLst/>
          </a:prstGeom>
        </p:spPr>
      </p:pic>
      <p:pic>
        <p:nvPicPr>
          <p:cNvPr id="17" name="Grafik 16">
            <a:extLst>
              <a:ext uri="{FF2B5EF4-FFF2-40B4-BE49-F238E27FC236}">
                <a16:creationId xmlns:a16="http://schemas.microsoft.com/office/drawing/2014/main" id="{EC3D6244-2090-CB4F-DB16-787DFB057182}"/>
              </a:ext>
            </a:extLst>
          </p:cNvPr>
          <p:cNvPicPr>
            <a:picLocks noChangeAspect="1"/>
          </p:cNvPicPr>
          <p:nvPr/>
        </p:nvPicPr>
        <p:blipFill>
          <a:blip r:embed="rId7"/>
          <a:stretch>
            <a:fillRect/>
          </a:stretch>
        </p:blipFill>
        <p:spPr>
          <a:xfrm>
            <a:off x="5185747" y="4415849"/>
            <a:ext cx="1509771" cy="1671311"/>
          </a:xfrm>
          <a:prstGeom prst="rect">
            <a:avLst/>
          </a:prstGeom>
        </p:spPr>
      </p:pic>
      <p:pic>
        <p:nvPicPr>
          <p:cNvPr id="20" name="Grafik 19">
            <a:extLst>
              <a:ext uri="{FF2B5EF4-FFF2-40B4-BE49-F238E27FC236}">
                <a16:creationId xmlns:a16="http://schemas.microsoft.com/office/drawing/2014/main" id="{9B8A460A-8A1E-8FD2-EE2F-01E3C36AD395}"/>
              </a:ext>
            </a:extLst>
          </p:cNvPr>
          <p:cNvPicPr>
            <a:picLocks noChangeAspect="1"/>
          </p:cNvPicPr>
          <p:nvPr/>
        </p:nvPicPr>
        <p:blipFill>
          <a:blip r:embed="rId8"/>
          <a:stretch>
            <a:fillRect/>
          </a:stretch>
        </p:blipFill>
        <p:spPr>
          <a:xfrm rot="2897082">
            <a:off x="6255335" y="5290242"/>
            <a:ext cx="481246" cy="1304925"/>
          </a:xfrm>
          <a:prstGeom prst="rect">
            <a:avLst/>
          </a:prstGeom>
        </p:spPr>
      </p:pic>
      <p:pic>
        <p:nvPicPr>
          <p:cNvPr id="21" name="Grafik 20">
            <a:extLst>
              <a:ext uri="{FF2B5EF4-FFF2-40B4-BE49-F238E27FC236}">
                <a16:creationId xmlns:a16="http://schemas.microsoft.com/office/drawing/2014/main" id="{7620D81F-4DE4-157B-8A16-198E074170F3}"/>
              </a:ext>
            </a:extLst>
          </p:cNvPr>
          <p:cNvPicPr>
            <a:picLocks noChangeAspect="1"/>
          </p:cNvPicPr>
          <p:nvPr/>
        </p:nvPicPr>
        <p:blipFill>
          <a:blip r:embed="rId8"/>
          <a:stretch>
            <a:fillRect/>
          </a:stretch>
        </p:blipFill>
        <p:spPr>
          <a:xfrm rot="1289914">
            <a:off x="6590089" y="4754000"/>
            <a:ext cx="371475" cy="1127885"/>
          </a:xfrm>
          <a:prstGeom prst="rect">
            <a:avLst/>
          </a:prstGeom>
        </p:spPr>
      </p:pic>
      <p:pic>
        <p:nvPicPr>
          <p:cNvPr id="22" name="Grafik 21">
            <a:extLst>
              <a:ext uri="{FF2B5EF4-FFF2-40B4-BE49-F238E27FC236}">
                <a16:creationId xmlns:a16="http://schemas.microsoft.com/office/drawing/2014/main" id="{55E20607-A9CD-CB97-4AF0-2E23B497374F}"/>
              </a:ext>
            </a:extLst>
          </p:cNvPr>
          <p:cNvPicPr>
            <a:picLocks noChangeAspect="1"/>
          </p:cNvPicPr>
          <p:nvPr/>
        </p:nvPicPr>
        <p:blipFill>
          <a:blip r:embed="rId8"/>
          <a:stretch>
            <a:fillRect/>
          </a:stretch>
        </p:blipFill>
        <p:spPr>
          <a:xfrm rot="18622371">
            <a:off x="5179665" y="5389574"/>
            <a:ext cx="474563" cy="1189228"/>
          </a:xfrm>
          <a:prstGeom prst="rect">
            <a:avLst/>
          </a:prstGeom>
        </p:spPr>
      </p:pic>
      <p:pic>
        <p:nvPicPr>
          <p:cNvPr id="23" name="Grafik 22">
            <a:extLst>
              <a:ext uri="{FF2B5EF4-FFF2-40B4-BE49-F238E27FC236}">
                <a16:creationId xmlns:a16="http://schemas.microsoft.com/office/drawing/2014/main" id="{9BB772F0-D035-5D85-074B-C73ACDEC4F23}"/>
              </a:ext>
            </a:extLst>
          </p:cNvPr>
          <p:cNvPicPr>
            <a:picLocks noChangeAspect="1"/>
          </p:cNvPicPr>
          <p:nvPr/>
        </p:nvPicPr>
        <p:blipFill>
          <a:blip r:embed="rId8"/>
          <a:stretch>
            <a:fillRect/>
          </a:stretch>
        </p:blipFill>
        <p:spPr>
          <a:xfrm rot="19917173">
            <a:off x="5229436" y="4971992"/>
            <a:ext cx="205582" cy="1304925"/>
          </a:xfrm>
          <a:prstGeom prst="rect">
            <a:avLst/>
          </a:prstGeom>
        </p:spPr>
      </p:pic>
      <p:pic>
        <p:nvPicPr>
          <p:cNvPr id="24" name="Grafik 23">
            <a:extLst>
              <a:ext uri="{FF2B5EF4-FFF2-40B4-BE49-F238E27FC236}">
                <a16:creationId xmlns:a16="http://schemas.microsoft.com/office/drawing/2014/main" id="{5F52DDDD-EF76-60FD-48A6-825D378407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038710">
            <a:off x="4997191" y="4918970"/>
            <a:ext cx="218320" cy="316898"/>
          </a:xfrm>
          <a:prstGeom prst="rect">
            <a:avLst/>
          </a:prstGeom>
        </p:spPr>
      </p:pic>
    </p:spTree>
    <p:extLst>
      <p:ext uri="{BB962C8B-B14F-4D97-AF65-F5344CB8AC3E}">
        <p14:creationId xmlns:p14="http://schemas.microsoft.com/office/powerpoint/2010/main" val="3672205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FD67E-3B57-8AED-56B8-EC83ACC143DB}"/>
              </a:ext>
            </a:extLst>
          </p:cNvPr>
          <p:cNvSpPr>
            <a:spLocks noGrp="1"/>
          </p:cNvSpPr>
          <p:nvPr>
            <p:ph type="title"/>
          </p:nvPr>
        </p:nvSpPr>
        <p:spPr/>
        <p:txBody>
          <a:bodyPr>
            <a:normAutofit/>
          </a:bodyPr>
          <a:lstStyle/>
          <a:p>
            <a:r>
              <a:rPr lang="de-CH" sz="2800" dirty="0">
                <a:latin typeface="+mn-lt"/>
              </a:rPr>
              <a:t>2023</a:t>
            </a:r>
            <a:br>
              <a:rPr lang="de-CH" sz="2800" dirty="0">
                <a:latin typeface="+mn-lt"/>
              </a:rPr>
            </a:br>
            <a:r>
              <a:rPr lang="de-CH" sz="2800" dirty="0">
                <a:latin typeface="+mn-lt"/>
              </a:rPr>
              <a:t>Neue Stufen im Rheinbund werden (wieder-)gegründet</a:t>
            </a:r>
          </a:p>
        </p:txBody>
      </p:sp>
      <p:pic>
        <p:nvPicPr>
          <p:cNvPr id="3" name="Grafik 2">
            <a:extLst>
              <a:ext uri="{FF2B5EF4-FFF2-40B4-BE49-F238E27FC236}">
                <a16:creationId xmlns:a16="http://schemas.microsoft.com/office/drawing/2014/main" id="{42D7FDF6-2B9E-9A91-5E6A-E815D007899D}"/>
              </a:ext>
            </a:extLst>
          </p:cNvPr>
          <p:cNvPicPr>
            <a:picLocks noChangeAspect="1"/>
          </p:cNvPicPr>
          <p:nvPr/>
        </p:nvPicPr>
        <p:blipFill>
          <a:blip r:embed="rId2"/>
          <a:stretch>
            <a:fillRect/>
          </a:stretch>
        </p:blipFill>
        <p:spPr>
          <a:xfrm>
            <a:off x="3219035" y="1782632"/>
            <a:ext cx="1695798" cy="1895923"/>
          </a:xfrm>
          <a:prstGeom prst="rect">
            <a:avLst/>
          </a:prstGeom>
        </p:spPr>
      </p:pic>
      <p:pic>
        <p:nvPicPr>
          <p:cNvPr id="4" name="Grafik 3">
            <a:extLst>
              <a:ext uri="{FF2B5EF4-FFF2-40B4-BE49-F238E27FC236}">
                <a16:creationId xmlns:a16="http://schemas.microsoft.com/office/drawing/2014/main" id="{BB909A85-C132-235E-A1BF-0C0F015D8D61}"/>
              </a:ext>
            </a:extLst>
          </p:cNvPr>
          <p:cNvPicPr>
            <a:picLocks noChangeAspect="1"/>
          </p:cNvPicPr>
          <p:nvPr/>
        </p:nvPicPr>
        <p:blipFill>
          <a:blip r:embed="rId3"/>
          <a:stretch>
            <a:fillRect/>
          </a:stretch>
        </p:blipFill>
        <p:spPr>
          <a:xfrm>
            <a:off x="7060394" y="1786399"/>
            <a:ext cx="1695799" cy="1895305"/>
          </a:xfrm>
          <a:prstGeom prst="rect">
            <a:avLst/>
          </a:prstGeom>
        </p:spPr>
      </p:pic>
      <p:sp>
        <p:nvSpPr>
          <p:cNvPr id="7" name="Textfeld 6">
            <a:extLst>
              <a:ext uri="{FF2B5EF4-FFF2-40B4-BE49-F238E27FC236}">
                <a16:creationId xmlns:a16="http://schemas.microsoft.com/office/drawing/2014/main" id="{867041ED-5FDD-ABCD-3112-ED18400BB029}"/>
              </a:ext>
            </a:extLst>
          </p:cNvPr>
          <p:cNvSpPr txBox="1"/>
          <p:nvPr/>
        </p:nvSpPr>
        <p:spPr>
          <a:xfrm>
            <a:off x="3079610" y="3607701"/>
            <a:ext cx="2005677" cy="369332"/>
          </a:xfrm>
          <a:prstGeom prst="rect">
            <a:avLst/>
          </a:prstGeom>
          <a:noFill/>
        </p:spPr>
        <p:txBody>
          <a:bodyPr wrap="none" rtlCol="0">
            <a:spAutoFit/>
          </a:bodyPr>
          <a:lstStyle/>
          <a:p>
            <a:r>
              <a:rPr lang="de-CH" dirty="0" err="1"/>
              <a:t>Piostufe</a:t>
            </a:r>
            <a:r>
              <a:rPr lang="de-CH" dirty="0"/>
              <a:t> </a:t>
            </a:r>
            <a:r>
              <a:rPr lang="de-CH" dirty="0" err="1"/>
              <a:t>Hilzenstein</a:t>
            </a:r>
            <a:endParaRPr lang="de-CH" dirty="0"/>
          </a:p>
        </p:txBody>
      </p:sp>
      <p:sp>
        <p:nvSpPr>
          <p:cNvPr id="8" name="Textfeld 7">
            <a:extLst>
              <a:ext uri="{FF2B5EF4-FFF2-40B4-BE49-F238E27FC236}">
                <a16:creationId xmlns:a16="http://schemas.microsoft.com/office/drawing/2014/main" id="{0CCD8275-FDF5-FE99-23C5-73CA33F0B9F5}"/>
              </a:ext>
            </a:extLst>
          </p:cNvPr>
          <p:cNvSpPr txBox="1"/>
          <p:nvPr/>
        </p:nvSpPr>
        <p:spPr>
          <a:xfrm>
            <a:off x="6830917" y="3628656"/>
            <a:ext cx="2257606" cy="369332"/>
          </a:xfrm>
          <a:prstGeom prst="rect">
            <a:avLst/>
          </a:prstGeom>
          <a:noFill/>
        </p:spPr>
        <p:txBody>
          <a:bodyPr wrap="none" rtlCol="0">
            <a:spAutoFit/>
          </a:bodyPr>
          <a:lstStyle/>
          <a:p>
            <a:r>
              <a:rPr lang="de-CH" dirty="0"/>
              <a:t>Roverstufe Gilgenberg</a:t>
            </a:r>
          </a:p>
        </p:txBody>
      </p:sp>
      <p:sp>
        <p:nvSpPr>
          <p:cNvPr id="9" name="Textfeld 8">
            <a:extLst>
              <a:ext uri="{FF2B5EF4-FFF2-40B4-BE49-F238E27FC236}">
                <a16:creationId xmlns:a16="http://schemas.microsoft.com/office/drawing/2014/main" id="{F8A47A86-72F0-57D3-2992-7D783C2270FE}"/>
              </a:ext>
            </a:extLst>
          </p:cNvPr>
          <p:cNvSpPr txBox="1"/>
          <p:nvPr/>
        </p:nvSpPr>
        <p:spPr>
          <a:xfrm>
            <a:off x="4752872" y="6187643"/>
            <a:ext cx="2460289" cy="369332"/>
          </a:xfrm>
          <a:prstGeom prst="rect">
            <a:avLst/>
          </a:prstGeom>
          <a:noFill/>
        </p:spPr>
        <p:txBody>
          <a:bodyPr wrap="none" rtlCol="0">
            <a:spAutoFit/>
          </a:bodyPr>
          <a:lstStyle/>
          <a:p>
            <a:r>
              <a:rPr lang="de-CH" dirty="0"/>
              <a:t>Bibergruppe </a:t>
            </a:r>
            <a:r>
              <a:rPr lang="de-CH" dirty="0" err="1"/>
              <a:t>Mayenbühl</a:t>
            </a:r>
            <a:endParaRPr lang="de-CH" dirty="0"/>
          </a:p>
        </p:txBody>
      </p:sp>
      <p:sp>
        <p:nvSpPr>
          <p:cNvPr id="10" name="Textfeld 9">
            <a:extLst>
              <a:ext uri="{FF2B5EF4-FFF2-40B4-BE49-F238E27FC236}">
                <a16:creationId xmlns:a16="http://schemas.microsoft.com/office/drawing/2014/main" id="{50BEC900-1009-3CF5-D417-13C27B31DE40}"/>
              </a:ext>
            </a:extLst>
          </p:cNvPr>
          <p:cNvSpPr txBox="1"/>
          <p:nvPr/>
        </p:nvSpPr>
        <p:spPr>
          <a:xfrm>
            <a:off x="1839336" y="4778097"/>
            <a:ext cx="2037737" cy="400110"/>
          </a:xfrm>
          <a:prstGeom prst="rect">
            <a:avLst/>
          </a:prstGeom>
          <a:noFill/>
        </p:spPr>
        <p:txBody>
          <a:bodyPr wrap="none" rtlCol="0">
            <a:spAutoFit/>
          </a:bodyPr>
          <a:lstStyle/>
          <a:p>
            <a:r>
              <a:rPr lang="de-CH" sz="2000" b="1" dirty="0"/>
              <a:t>und im 2024 neu:</a:t>
            </a:r>
          </a:p>
        </p:txBody>
      </p:sp>
      <p:pic>
        <p:nvPicPr>
          <p:cNvPr id="11" name="Grafik 10">
            <a:extLst>
              <a:ext uri="{FF2B5EF4-FFF2-40B4-BE49-F238E27FC236}">
                <a16:creationId xmlns:a16="http://schemas.microsoft.com/office/drawing/2014/main" id="{38F3AC34-35D3-A6A9-19F0-72EC0BA5A0F1}"/>
              </a:ext>
            </a:extLst>
          </p:cNvPr>
          <p:cNvPicPr>
            <a:picLocks noChangeAspect="1"/>
          </p:cNvPicPr>
          <p:nvPr/>
        </p:nvPicPr>
        <p:blipFill>
          <a:blip r:embed="rId4"/>
          <a:stretch>
            <a:fillRect/>
          </a:stretch>
        </p:blipFill>
        <p:spPr>
          <a:xfrm>
            <a:off x="5194269" y="4353730"/>
            <a:ext cx="1636648" cy="1854868"/>
          </a:xfrm>
          <a:prstGeom prst="rect">
            <a:avLst/>
          </a:prstGeom>
        </p:spPr>
      </p:pic>
    </p:spTree>
    <p:extLst>
      <p:ext uri="{BB962C8B-B14F-4D97-AF65-F5344CB8AC3E}">
        <p14:creationId xmlns:p14="http://schemas.microsoft.com/office/powerpoint/2010/main" val="3431515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C7B333-39CB-93D2-3785-72B5BB5D3035}"/>
              </a:ext>
            </a:extLst>
          </p:cNvPr>
          <p:cNvSpPr>
            <a:spLocks noGrp="1"/>
          </p:cNvSpPr>
          <p:nvPr>
            <p:ph type="title"/>
          </p:nvPr>
        </p:nvSpPr>
        <p:spPr>
          <a:xfrm>
            <a:off x="682049" y="257943"/>
            <a:ext cx="10515600" cy="1325563"/>
          </a:xfrm>
        </p:spPr>
        <p:txBody>
          <a:bodyPr>
            <a:normAutofit/>
          </a:bodyPr>
          <a:lstStyle/>
          <a:p>
            <a:r>
              <a:rPr lang="de-CH" sz="2800" dirty="0">
                <a:latin typeface="+mn-lt"/>
              </a:rPr>
              <a:t>1923</a:t>
            </a:r>
            <a:br>
              <a:rPr lang="de-CH" sz="2800" dirty="0">
                <a:latin typeface="+mn-lt"/>
              </a:rPr>
            </a:br>
            <a:r>
              <a:rPr lang="de-CH" sz="2800" dirty="0">
                <a:latin typeface="+mn-lt"/>
              </a:rPr>
              <a:t>Aus den </a:t>
            </a:r>
            <a:r>
              <a:rPr lang="de-CH" sz="2800" dirty="0" err="1">
                <a:latin typeface="+mn-lt"/>
              </a:rPr>
              <a:t>Pfadieinheiten</a:t>
            </a:r>
            <a:r>
              <a:rPr lang="de-CH" sz="2800" dirty="0">
                <a:latin typeface="+mn-lt"/>
              </a:rPr>
              <a:t> der bisherigen «Züge» werden die </a:t>
            </a:r>
            <a:r>
              <a:rPr lang="de-CH" sz="2800" dirty="0" err="1">
                <a:latin typeface="+mn-lt"/>
              </a:rPr>
              <a:t>Pfadistämme</a:t>
            </a:r>
            <a:endParaRPr lang="de-CH" sz="2800" dirty="0">
              <a:latin typeface="+mn-lt"/>
            </a:endParaRPr>
          </a:p>
        </p:txBody>
      </p:sp>
      <p:pic>
        <p:nvPicPr>
          <p:cNvPr id="6" name="Grafik 5">
            <a:extLst>
              <a:ext uri="{FF2B5EF4-FFF2-40B4-BE49-F238E27FC236}">
                <a16:creationId xmlns:a16="http://schemas.microsoft.com/office/drawing/2014/main" id="{A3820F93-6E1A-6818-5945-4585B7960CEA}"/>
              </a:ext>
            </a:extLst>
          </p:cNvPr>
          <p:cNvPicPr>
            <a:picLocks noChangeAspect="1"/>
          </p:cNvPicPr>
          <p:nvPr/>
        </p:nvPicPr>
        <p:blipFill>
          <a:blip r:embed="rId2"/>
          <a:stretch>
            <a:fillRect/>
          </a:stretch>
        </p:blipFill>
        <p:spPr>
          <a:xfrm>
            <a:off x="3438666" y="1684646"/>
            <a:ext cx="1330608" cy="1457798"/>
          </a:xfrm>
          <a:prstGeom prst="rect">
            <a:avLst/>
          </a:prstGeom>
        </p:spPr>
      </p:pic>
      <p:pic>
        <p:nvPicPr>
          <p:cNvPr id="10" name="Grafik 9">
            <a:extLst>
              <a:ext uri="{FF2B5EF4-FFF2-40B4-BE49-F238E27FC236}">
                <a16:creationId xmlns:a16="http://schemas.microsoft.com/office/drawing/2014/main" id="{1F3F1635-F3A5-12E7-3D9F-2CC297F06FF7}"/>
              </a:ext>
            </a:extLst>
          </p:cNvPr>
          <p:cNvPicPr>
            <a:picLocks noChangeAspect="1"/>
          </p:cNvPicPr>
          <p:nvPr/>
        </p:nvPicPr>
        <p:blipFill>
          <a:blip r:embed="rId3"/>
          <a:stretch>
            <a:fillRect/>
          </a:stretch>
        </p:blipFill>
        <p:spPr>
          <a:xfrm>
            <a:off x="7424738" y="1684646"/>
            <a:ext cx="1235785" cy="1457798"/>
          </a:xfrm>
          <a:prstGeom prst="rect">
            <a:avLst/>
          </a:prstGeom>
        </p:spPr>
      </p:pic>
      <p:pic>
        <p:nvPicPr>
          <p:cNvPr id="13" name="Grafik 12">
            <a:extLst>
              <a:ext uri="{FF2B5EF4-FFF2-40B4-BE49-F238E27FC236}">
                <a16:creationId xmlns:a16="http://schemas.microsoft.com/office/drawing/2014/main" id="{84B73BFA-B680-8A36-B917-61F8C794CDE5}"/>
              </a:ext>
            </a:extLst>
          </p:cNvPr>
          <p:cNvPicPr>
            <a:picLocks noChangeAspect="1"/>
          </p:cNvPicPr>
          <p:nvPr/>
        </p:nvPicPr>
        <p:blipFill>
          <a:blip r:embed="rId4"/>
          <a:stretch>
            <a:fillRect/>
          </a:stretch>
        </p:blipFill>
        <p:spPr>
          <a:xfrm>
            <a:off x="615374" y="4121150"/>
            <a:ext cx="2552700" cy="1866900"/>
          </a:xfrm>
          <a:prstGeom prst="rect">
            <a:avLst/>
          </a:prstGeom>
        </p:spPr>
      </p:pic>
      <p:pic>
        <p:nvPicPr>
          <p:cNvPr id="15" name="Grafik 14">
            <a:extLst>
              <a:ext uri="{FF2B5EF4-FFF2-40B4-BE49-F238E27FC236}">
                <a16:creationId xmlns:a16="http://schemas.microsoft.com/office/drawing/2014/main" id="{22BDD62E-ADAE-1796-EEF1-550D103B06AC}"/>
              </a:ext>
            </a:extLst>
          </p:cNvPr>
          <p:cNvPicPr>
            <a:picLocks noChangeAspect="1"/>
          </p:cNvPicPr>
          <p:nvPr/>
        </p:nvPicPr>
        <p:blipFill>
          <a:blip r:embed="rId5"/>
          <a:stretch>
            <a:fillRect/>
          </a:stretch>
        </p:blipFill>
        <p:spPr>
          <a:xfrm>
            <a:off x="8968932" y="3435350"/>
            <a:ext cx="2517350" cy="3132052"/>
          </a:xfrm>
          <a:prstGeom prst="rect">
            <a:avLst/>
          </a:prstGeom>
        </p:spPr>
      </p:pic>
      <p:pic>
        <p:nvPicPr>
          <p:cNvPr id="17" name="Grafik 16">
            <a:extLst>
              <a:ext uri="{FF2B5EF4-FFF2-40B4-BE49-F238E27FC236}">
                <a16:creationId xmlns:a16="http://schemas.microsoft.com/office/drawing/2014/main" id="{7797C38D-CDAD-4202-D78C-8ABDC0791EFF}"/>
              </a:ext>
            </a:extLst>
          </p:cNvPr>
          <p:cNvPicPr>
            <a:picLocks noChangeAspect="1"/>
          </p:cNvPicPr>
          <p:nvPr/>
        </p:nvPicPr>
        <p:blipFill>
          <a:blip r:embed="rId6"/>
          <a:stretch>
            <a:fillRect/>
          </a:stretch>
        </p:blipFill>
        <p:spPr>
          <a:xfrm>
            <a:off x="3643746" y="3664236"/>
            <a:ext cx="4752109" cy="2903166"/>
          </a:xfrm>
          <a:prstGeom prst="rect">
            <a:avLst/>
          </a:prstGeom>
        </p:spPr>
      </p:pic>
      <p:pic>
        <p:nvPicPr>
          <p:cNvPr id="4" name="Grafik 3">
            <a:extLst>
              <a:ext uri="{FF2B5EF4-FFF2-40B4-BE49-F238E27FC236}">
                <a16:creationId xmlns:a16="http://schemas.microsoft.com/office/drawing/2014/main" id="{A608FEED-B63A-4C07-4327-546978D1F27E}"/>
              </a:ext>
            </a:extLst>
          </p:cNvPr>
          <p:cNvPicPr>
            <a:picLocks noChangeAspect="1"/>
          </p:cNvPicPr>
          <p:nvPr/>
        </p:nvPicPr>
        <p:blipFill>
          <a:blip r:embed="rId7"/>
          <a:stretch>
            <a:fillRect/>
          </a:stretch>
        </p:blipFill>
        <p:spPr>
          <a:xfrm>
            <a:off x="4805002" y="1684647"/>
            <a:ext cx="1302003" cy="1457798"/>
          </a:xfrm>
          <a:prstGeom prst="rect">
            <a:avLst/>
          </a:prstGeom>
        </p:spPr>
      </p:pic>
      <p:pic>
        <p:nvPicPr>
          <p:cNvPr id="7" name="Grafik 6">
            <a:extLst>
              <a:ext uri="{FF2B5EF4-FFF2-40B4-BE49-F238E27FC236}">
                <a16:creationId xmlns:a16="http://schemas.microsoft.com/office/drawing/2014/main" id="{0953E837-0F6C-E605-FD96-4B189FBB2292}"/>
              </a:ext>
            </a:extLst>
          </p:cNvPr>
          <p:cNvPicPr>
            <a:picLocks noChangeAspect="1"/>
          </p:cNvPicPr>
          <p:nvPr/>
        </p:nvPicPr>
        <p:blipFill>
          <a:blip r:embed="rId8"/>
          <a:stretch>
            <a:fillRect/>
          </a:stretch>
        </p:blipFill>
        <p:spPr>
          <a:xfrm>
            <a:off x="6109311" y="1695820"/>
            <a:ext cx="1332717" cy="1446624"/>
          </a:xfrm>
          <a:prstGeom prst="rect">
            <a:avLst/>
          </a:prstGeom>
        </p:spPr>
      </p:pic>
      <p:sp>
        <p:nvSpPr>
          <p:cNvPr id="3" name="Textfeld 2">
            <a:extLst>
              <a:ext uri="{FF2B5EF4-FFF2-40B4-BE49-F238E27FC236}">
                <a16:creationId xmlns:a16="http://schemas.microsoft.com/office/drawing/2014/main" id="{2578EC89-D48A-8C2F-FBDC-A10B9DC5503E}"/>
              </a:ext>
            </a:extLst>
          </p:cNvPr>
          <p:cNvSpPr txBox="1"/>
          <p:nvPr/>
        </p:nvSpPr>
        <p:spPr>
          <a:xfrm>
            <a:off x="3601399" y="3193764"/>
            <a:ext cx="1056187" cy="369332"/>
          </a:xfrm>
          <a:prstGeom prst="rect">
            <a:avLst/>
          </a:prstGeom>
          <a:noFill/>
        </p:spPr>
        <p:txBody>
          <a:bodyPr wrap="none" rtlCol="0">
            <a:spAutoFit/>
          </a:bodyPr>
          <a:lstStyle/>
          <a:p>
            <a:r>
              <a:rPr lang="de-CH" dirty="0"/>
              <a:t>Bärenfels</a:t>
            </a:r>
          </a:p>
        </p:txBody>
      </p:sp>
      <p:sp>
        <p:nvSpPr>
          <p:cNvPr id="5" name="Textfeld 4">
            <a:extLst>
              <a:ext uri="{FF2B5EF4-FFF2-40B4-BE49-F238E27FC236}">
                <a16:creationId xmlns:a16="http://schemas.microsoft.com/office/drawing/2014/main" id="{80CC6399-36F0-12E0-D6B2-182B949F824B}"/>
              </a:ext>
            </a:extLst>
          </p:cNvPr>
          <p:cNvSpPr txBox="1"/>
          <p:nvPr/>
        </p:nvSpPr>
        <p:spPr>
          <a:xfrm>
            <a:off x="4747577" y="3206178"/>
            <a:ext cx="1358129" cy="369332"/>
          </a:xfrm>
          <a:prstGeom prst="rect">
            <a:avLst/>
          </a:prstGeom>
          <a:noFill/>
        </p:spPr>
        <p:txBody>
          <a:bodyPr wrap="none" rtlCol="0">
            <a:spAutoFit/>
          </a:bodyPr>
          <a:lstStyle/>
          <a:p>
            <a:r>
              <a:rPr lang="de-CH" dirty="0"/>
              <a:t>Mönchsberg</a:t>
            </a:r>
          </a:p>
        </p:txBody>
      </p:sp>
      <p:sp>
        <p:nvSpPr>
          <p:cNvPr id="8" name="Textfeld 7">
            <a:extLst>
              <a:ext uri="{FF2B5EF4-FFF2-40B4-BE49-F238E27FC236}">
                <a16:creationId xmlns:a16="http://schemas.microsoft.com/office/drawing/2014/main" id="{B713F900-1A69-21F8-B98C-C2AB595DC477}"/>
              </a:ext>
            </a:extLst>
          </p:cNvPr>
          <p:cNvSpPr txBox="1"/>
          <p:nvPr/>
        </p:nvSpPr>
        <p:spPr>
          <a:xfrm>
            <a:off x="6122413" y="3193764"/>
            <a:ext cx="1306512" cy="369332"/>
          </a:xfrm>
          <a:prstGeom prst="rect">
            <a:avLst/>
          </a:prstGeom>
          <a:noFill/>
        </p:spPr>
        <p:txBody>
          <a:bodyPr wrap="none" rtlCol="0">
            <a:spAutoFit/>
          </a:bodyPr>
          <a:lstStyle/>
          <a:p>
            <a:r>
              <a:rPr lang="de-CH" dirty="0"/>
              <a:t>Wildenstein</a:t>
            </a:r>
          </a:p>
        </p:txBody>
      </p:sp>
      <p:sp>
        <p:nvSpPr>
          <p:cNvPr id="9" name="Textfeld 8">
            <a:extLst>
              <a:ext uri="{FF2B5EF4-FFF2-40B4-BE49-F238E27FC236}">
                <a16:creationId xmlns:a16="http://schemas.microsoft.com/office/drawing/2014/main" id="{A0A3BF51-969B-F03D-F711-4FAFF7AC198C}"/>
              </a:ext>
            </a:extLst>
          </p:cNvPr>
          <p:cNvSpPr txBox="1"/>
          <p:nvPr/>
        </p:nvSpPr>
        <p:spPr>
          <a:xfrm>
            <a:off x="7534415" y="3193764"/>
            <a:ext cx="926985" cy="369332"/>
          </a:xfrm>
          <a:prstGeom prst="rect">
            <a:avLst/>
          </a:prstGeom>
          <a:noFill/>
        </p:spPr>
        <p:txBody>
          <a:bodyPr wrap="none" rtlCol="0">
            <a:spAutoFit/>
          </a:bodyPr>
          <a:lstStyle/>
          <a:p>
            <a:r>
              <a:rPr lang="de-CH" dirty="0"/>
              <a:t>Rotberg</a:t>
            </a:r>
          </a:p>
        </p:txBody>
      </p:sp>
    </p:spTree>
    <p:extLst>
      <p:ext uri="{BB962C8B-B14F-4D97-AF65-F5344CB8AC3E}">
        <p14:creationId xmlns:p14="http://schemas.microsoft.com/office/powerpoint/2010/main" val="559280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84BD141-9591-ABDA-5001-C71F57F0EBDD}"/>
              </a:ext>
            </a:extLst>
          </p:cNvPr>
          <p:cNvSpPr txBox="1"/>
          <p:nvPr/>
        </p:nvSpPr>
        <p:spPr>
          <a:xfrm>
            <a:off x="911067" y="484576"/>
            <a:ext cx="10780515" cy="4308872"/>
          </a:xfrm>
          <a:prstGeom prst="rect">
            <a:avLst/>
          </a:prstGeom>
          <a:noFill/>
        </p:spPr>
        <p:txBody>
          <a:bodyPr wrap="none" rtlCol="0">
            <a:spAutoFit/>
          </a:bodyPr>
          <a:lstStyle/>
          <a:p>
            <a:pPr algn="ctr"/>
            <a:r>
              <a:rPr lang="de-CH" sz="7200" b="1" dirty="0">
                <a:effectLst>
                  <a:outerShdw blurRad="38100" dist="38100" dir="2700000" algn="tl">
                    <a:srgbClr val="000000">
                      <a:alpha val="43137"/>
                    </a:srgbClr>
                  </a:outerShdw>
                </a:effectLst>
                <a:latin typeface="Monotype Corsiva" panose="03010101010201010101" pitchFamily="66" charset="0"/>
              </a:rPr>
              <a:t>…und so startet der Rheinbund </a:t>
            </a:r>
          </a:p>
          <a:p>
            <a:pPr algn="ctr"/>
            <a:r>
              <a:rPr lang="de-CH" sz="7200" b="1" dirty="0">
                <a:effectLst>
                  <a:outerShdw blurRad="38100" dist="38100" dir="2700000" algn="tl">
                    <a:srgbClr val="000000">
                      <a:alpha val="43137"/>
                    </a:srgbClr>
                  </a:outerShdw>
                </a:effectLst>
                <a:latin typeface="Monotype Corsiva" panose="03010101010201010101" pitchFamily="66" charset="0"/>
              </a:rPr>
              <a:t>in sein </a:t>
            </a:r>
          </a:p>
          <a:p>
            <a:pPr algn="ctr"/>
            <a:r>
              <a:rPr lang="de-CH" sz="13000" b="1" dirty="0">
                <a:effectLst>
                  <a:outerShdw blurRad="38100" dist="38100" dir="2700000" algn="tl">
                    <a:srgbClr val="000000">
                      <a:alpha val="43137"/>
                    </a:srgbClr>
                  </a:outerShdw>
                </a:effectLst>
                <a:latin typeface="Monotype Corsiva" panose="03010101010201010101" pitchFamily="66" charset="0"/>
              </a:rPr>
              <a:t>111. Jahr</a:t>
            </a:r>
            <a:endParaRPr lang="de-CH" sz="13000" dirty="0"/>
          </a:p>
        </p:txBody>
      </p:sp>
      <p:pic>
        <p:nvPicPr>
          <p:cNvPr id="5" name="Grafik 4">
            <a:extLst>
              <a:ext uri="{FF2B5EF4-FFF2-40B4-BE49-F238E27FC236}">
                <a16:creationId xmlns:a16="http://schemas.microsoft.com/office/drawing/2014/main" id="{B653A2D6-B9CD-8000-8AB2-385E8637A21F}"/>
              </a:ext>
            </a:extLst>
          </p:cNvPr>
          <p:cNvPicPr>
            <a:picLocks noChangeAspect="1"/>
          </p:cNvPicPr>
          <p:nvPr/>
        </p:nvPicPr>
        <p:blipFill>
          <a:blip r:embed="rId2"/>
          <a:stretch>
            <a:fillRect/>
          </a:stretch>
        </p:blipFill>
        <p:spPr>
          <a:xfrm>
            <a:off x="5267253" y="4604558"/>
            <a:ext cx="2112602" cy="2253442"/>
          </a:xfrm>
          <a:prstGeom prst="rect">
            <a:avLst/>
          </a:prstGeom>
        </p:spPr>
      </p:pic>
    </p:spTree>
    <p:extLst>
      <p:ext uri="{BB962C8B-B14F-4D97-AF65-F5344CB8AC3E}">
        <p14:creationId xmlns:p14="http://schemas.microsoft.com/office/powerpoint/2010/main" val="1690096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FEF72-DB0F-1A0F-A3E4-A0C34BE855B8}"/>
              </a:ext>
            </a:extLst>
          </p:cNvPr>
          <p:cNvSpPr>
            <a:spLocks noGrp="1"/>
          </p:cNvSpPr>
          <p:nvPr>
            <p:ph type="title"/>
          </p:nvPr>
        </p:nvSpPr>
        <p:spPr/>
        <p:txBody>
          <a:bodyPr/>
          <a:lstStyle/>
          <a:p>
            <a:pPr algn="ctr"/>
            <a:r>
              <a:rPr lang="de-CH" b="1" dirty="0"/>
              <a:t>Die Jahre 1924 - 1934</a:t>
            </a:r>
          </a:p>
        </p:txBody>
      </p:sp>
      <p:sp>
        <p:nvSpPr>
          <p:cNvPr id="3" name="Titel 1">
            <a:extLst>
              <a:ext uri="{FF2B5EF4-FFF2-40B4-BE49-F238E27FC236}">
                <a16:creationId xmlns:a16="http://schemas.microsoft.com/office/drawing/2014/main" id="{78979D3C-AE43-90FF-29B7-8C2AFD82948D}"/>
              </a:ext>
            </a:extLst>
          </p:cNvPr>
          <p:cNvSpPr txBox="1">
            <a:spLocks/>
          </p:cNvSpPr>
          <p:nvPr/>
        </p:nvSpPr>
        <p:spPr>
          <a:xfrm>
            <a:off x="480291" y="1358034"/>
            <a:ext cx="11471563" cy="1094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3200" dirty="0">
                <a:latin typeface="+mn-lt"/>
              </a:rPr>
              <a:t>Fritz Scheurer prägt als Abteilungsleiter fast 12 Jahre den Rheinbund</a:t>
            </a:r>
          </a:p>
        </p:txBody>
      </p:sp>
      <p:pic>
        <p:nvPicPr>
          <p:cNvPr id="5" name="Grafik 4">
            <a:extLst>
              <a:ext uri="{FF2B5EF4-FFF2-40B4-BE49-F238E27FC236}">
                <a16:creationId xmlns:a16="http://schemas.microsoft.com/office/drawing/2014/main" id="{7F4F4428-DD5A-FC42-002C-2F55DF5858C8}"/>
              </a:ext>
            </a:extLst>
          </p:cNvPr>
          <p:cNvPicPr>
            <a:picLocks noChangeAspect="1"/>
          </p:cNvPicPr>
          <p:nvPr/>
        </p:nvPicPr>
        <p:blipFill>
          <a:blip r:embed="rId2"/>
          <a:stretch>
            <a:fillRect/>
          </a:stretch>
        </p:blipFill>
        <p:spPr>
          <a:xfrm>
            <a:off x="942541" y="2476113"/>
            <a:ext cx="2714625" cy="4016762"/>
          </a:xfrm>
          <a:prstGeom prst="rect">
            <a:avLst/>
          </a:prstGeom>
        </p:spPr>
      </p:pic>
      <p:pic>
        <p:nvPicPr>
          <p:cNvPr id="7" name="Grafik 6">
            <a:extLst>
              <a:ext uri="{FF2B5EF4-FFF2-40B4-BE49-F238E27FC236}">
                <a16:creationId xmlns:a16="http://schemas.microsoft.com/office/drawing/2014/main" id="{BAA87C71-42E0-A026-0034-3EFD635282C7}"/>
              </a:ext>
            </a:extLst>
          </p:cNvPr>
          <p:cNvPicPr>
            <a:picLocks noChangeAspect="1"/>
          </p:cNvPicPr>
          <p:nvPr/>
        </p:nvPicPr>
        <p:blipFill>
          <a:blip r:embed="rId3"/>
          <a:stretch>
            <a:fillRect/>
          </a:stretch>
        </p:blipFill>
        <p:spPr>
          <a:xfrm>
            <a:off x="4686179" y="2683597"/>
            <a:ext cx="2543175" cy="3152775"/>
          </a:xfrm>
          <a:prstGeom prst="rect">
            <a:avLst/>
          </a:prstGeom>
        </p:spPr>
      </p:pic>
      <p:pic>
        <p:nvPicPr>
          <p:cNvPr id="6" name="Grafik 5">
            <a:extLst>
              <a:ext uri="{FF2B5EF4-FFF2-40B4-BE49-F238E27FC236}">
                <a16:creationId xmlns:a16="http://schemas.microsoft.com/office/drawing/2014/main" id="{86C62DC4-E689-24C5-323F-CD39A4EF7B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8368" y="2452353"/>
            <a:ext cx="2747916" cy="4040522"/>
          </a:xfrm>
          <a:prstGeom prst="rect">
            <a:avLst/>
          </a:prstGeom>
        </p:spPr>
      </p:pic>
      <p:sp>
        <p:nvSpPr>
          <p:cNvPr id="4" name="Textfeld 3">
            <a:extLst>
              <a:ext uri="{FF2B5EF4-FFF2-40B4-BE49-F238E27FC236}">
                <a16:creationId xmlns:a16="http://schemas.microsoft.com/office/drawing/2014/main" id="{7F3C0CFB-8C00-66ED-11D5-E0B5D35C3364}"/>
              </a:ext>
            </a:extLst>
          </p:cNvPr>
          <p:cNvSpPr txBox="1"/>
          <p:nvPr/>
        </p:nvSpPr>
        <p:spPr>
          <a:xfrm>
            <a:off x="4341842" y="6067616"/>
            <a:ext cx="3231847" cy="369332"/>
          </a:xfrm>
          <a:prstGeom prst="rect">
            <a:avLst/>
          </a:prstGeom>
          <a:noFill/>
        </p:spPr>
        <p:txBody>
          <a:bodyPr wrap="none" rtlCol="0">
            <a:spAutoFit/>
          </a:bodyPr>
          <a:lstStyle/>
          <a:p>
            <a:r>
              <a:rPr lang="de-CH" dirty="0"/>
              <a:t>Abteilungsleiter von 1921 - 1932</a:t>
            </a:r>
          </a:p>
        </p:txBody>
      </p:sp>
    </p:spTree>
    <p:extLst>
      <p:ext uri="{BB962C8B-B14F-4D97-AF65-F5344CB8AC3E}">
        <p14:creationId xmlns:p14="http://schemas.microsoft.com/office/powerpoint/2010/main" val="1148522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21B57-A9B7-2CC5-EE33-8077A72CAD7C}"/>
              </a:ext>
            </a:extLst>
          </p:cNvPr>
          <p:cNvSpPr>
            <a:spLocks noGrp="1"/>
          </p:cNvSpPr>
          <p:nvPr>
            <p:ph type="title"/>
          </p:nvPr>
        </p:nvSpPr>
        <p:spPr>
          <a:xfrm>
            <a:off x="699943" y="412736"/>
            <a:ext cx="10515600" cy="1325563"/>
          </a:xfrm>
        </p:spPr>
        <p:txBody>
          <a:bodyPr>
            <a:normAutofit/>
          </a:bodyPr>
          <a:lstStyle/>
          <a:p>
            <a:r>
              <a:rPr lang="de-CH" sz="2800" dirty="0">
                <a:latin typeface="+mn-lt"/>
              </a:rPr>
              <a:t>Auch das ist Pfadi: Rheinbund-Skilager und –Skitage seit 1924 in </a:t>
            </a:r>
            <a:r>
              <a:rPr lang="de-CH" sz="2800" dirty="0" err="1">
                <a:latin typeface="+mn-lt"/>
              </a:rPr>
              <a:t>Adelboden</a:t>
            </a:r>
            <a:r>
              <a:rPr lang="de-CH" sz="2800" dirty="0">
                <a:latin typeface="+mn-lt"/>
              </a:rPr>
              <a:t>, Obersaxen, Davos, Sörenberg, </a:t>
            </a:r>
            <a:r>
              <a:rPr lang="de-CH" sz="2800" dirty="0" err="1">
                <a:latin typeface="+mn-lt"/>
              </a:rPr>
              <a:t>Diemtigtal</a:t>
            </a:r>
            <a:r>
              <a:rPr lang="de-CH" sz="2800" dirty="0">
                <a:latin typeface="+mn-lt"/>
              </a:rPr>
              <a:t> und natürlich </a:t>
            </a:r>
            <a:r>
              <a:rPr lang="de-CH" sz="2800" dirty="0" err="1">
                <a:latin typeface="+mn-lt"/>
              </a:rPr>
              <a:t>Juf</a:t>
            </a:r>
            <a:r>
              <a:rPr lang="de-CH" sz="2800" dirty="0">
                <a:latin typeface="+mn-lt"/>
              </a:rPr>
              <a:t>!  </a:t>
            </a:r>
            <a:br>
              <a:rPr lang="de-CH" sz="2800" dirty="0">
                <a:latin typeface="+mn-lt"/>
              </a:rPr>
            </a:br>
            <a:endParaRPr lang="de-CH" sz="2800" dirty="0">
              <a:latin typeface="+mn-lt"/>
            </a:endParaRPr>
          </a:p>
        </p:txBody>
      </p:sp>
      <p:pic>
        <p:nvPicPr>
          <p:cNvPr id="4" name="Grafik 3">
            <a:extLst>
              <a:ext uri="{FF2B5EF4-FFF2-40B4-BE49-F238E27FC236}">
                <a16:creationId xmlns:a16="http://schemas.microsoft.com/office/drawing/2014/main" id="{680B6AE8-C020-3318-C252-75B0F9593F87}"/>
              </a:ext>
            </a:extLst>
          </p:cNvPr>
          <p:cNvPicPr>
            <a:picLocks noChangeAspect="1"/>
          </p:cNvPicPr>
          <p:nvPr/>
        </p:nvPicPr>
        <p:blipFill>
          <a:blip r:embed="rId2"/>
          <a:stretch>
            <a:fillRect/>
          </a:stretch>
        </p:blipFill>
        <p:spPr>
          <a:xfrm>
            <a:off x="699943" y="1913948"/>
            <a:ext cx="5619750" cy="3943350"/>
          </a:xfrm>
          <a:prstGeom prst="rect">
            <a:avLst/>
          </a:prstGeom>
        </p:spPr>
      </p:pic>
      <p:pic>
        <p:nvPicPr>
          <p:cNvPr id="6" name="Grafik 5">
            <a:extLst>
              <a:ext uri="{FF2B5EF4-FFF2-40B4-BE49-F238E27FC236}">
                <a16:creationId xmlns:a16="http://schemas.microsoft.com/office/drawing/2014/main" id="{E25151DB-EE93-4333-B466-FB10FEC7F1C3}"/>
              </a:ext>
            </a:extLst>
          </p:cNvPr>
          <p:cNvPicPr>
            <a:picLocks noChangeAspect="1"/>
          </p:cNvPicPr>
          <p:nvPr/>
        </p:nvPicPr>
        <p:blipFill>
          <a:blip r:embed="rId3"/>
          <a:stretch>
            <a:fillRect/>
          </a:stretch>
        </p:blipFill>
        <p:spPr>
          <a:xfrm>
            <a:off x="7482897" y="1452706"/>
            <a:ext cx="3351358" cy="2207273"/>
          </a:xfrm>
          <a:prstGeom prst="rect">
            <a:avLst/>
          </a:prstGeom>
        </p:spPr>
      </p:pic>
      <p:pic>
        <p:nvPicPr>
          <p:cNvPr id="9" name="Grafik 8">
            <a:extLst>
              <a:ext uri="{FF2B5EF4-FFF2-40B4-BE49-F238E27FC236}">
                <a16:creationId xmlns:a16="http://schemas.microsoft.com/office/drawing/2014/main" id="{606FB9AF-3FD4-8F90-A81A-1EDD50F7FE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4236" y="3818082"/>
            <a:ext cx="4667821" cy="2805834"/>
          </a:xfrm>
          <a:prstGeom prst="rect">
            <a:avLst/>
          </a:prstGeom>
        </p:spPr>
      </p:pic>
    </p:spTree>
    <p:extLst>
      <p:ext uri="{BB962C8B-B14F-4D97-AF65-F5344CB8AC3E}">
        <p14:creationId xmlns:p14="http://schemas.microsoft.com/office/powerpoint/2010/main" val="4747383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1633</Words>
  <Application>Microsoft Office PowerPoint</Application>
  <PresentationFormat>Breitbild</PresentationFormat>
  <Paragraphs>273</Paragraphs>
  <Slides>70</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70</vt:i4>
      </vt:variant>
    </vt:vector>
  </HeadingPairs>
  <TitlesOfParts>
    <vt:vector size="76" baseType="lpstr">
      <vt:lpstr>Arial</vt:lpstr>
      <vt:lpstr>Calibri</vt:lpstr>
      <vt:lpstr>Calibri Light</vt:lpstr>
      <vt:lpstr>Monotype Corsiva</vt:lpstr>
      <vt:lpstr>Times New Roman</vt:lpstr>
      <vt:lpstr>Office</vt:lpstr>
      <vt:lpstr>110 Jahre Rheinbund</vt:lpstr>
      <vt:lpstr>Die Jahre 1914 - 1924</vt:lpstr>
      <vt:lpstr>PowerPoint-Präsentation</vt:lpstr>
      <vt:lpstr>1916 Die erste Waldweihnacht im Rheinbund wird gefeiert</vt:lpstr>
      <vt:lpstr>1921 Die Rover werden gegründet</vt:lpstr>
      <vt:lpstr>1922 Die Rheinbund-Mitteilungen «s’Rhybundheftli» berichten von nun an aus dem Leben des Rheinbunds</vt:lpstr>
      <vt:lpstr>1923 Aus den Pfadieinheiten der bisherigen «Züge» werden die Pfadistämme</vt:lpstr>
      <vt:lpstr>Die Jahre 1924 - 1934</vt:lpstr>
      <vt:lpstr>Auch das ist Pfadi: Rheinbund-Skilager und –Skitage seit 1924 in Adelboden, Obersaxen, Davos, Sörenberg, Diemtigtal und natürlich Juf!   </vt:lpstr>
      <vt:lpstr>1928  Knatsch im Rheinbund: der ganze Stamm Rotberg tritt aus und gründet die Pfadiabteilung Pro Patria</vt:lpstr>
      <vt:lpstr>PowerPoint-Präsentation</vt:lpstr>
      <vt:lpstr>PowerPoint-Präsentation</vt:lpstr>
      <vt:lpstr>1933 Der Schweiz. Pfadfinderbund gibt dem Rheinbund offiziell die Bewilligung, das Reichensteiner-Wappen als Rheinbund-Wappen zu führen</vt:lpstr>
      <vt:lpstr>Die Jahre 1934 - 1944</vt:lpstr>
      <vt:lpstr>Kurze Hosen tragen im Winter? </vt:lpstr>
      <vt:lpstr>1936 Die Wolfsmeuten werden selbständig und bekommen neue Namen</vt:lpstr>
      <vt:lpstr>1937 Für die Ehemaligen wird der Altpfadfinderverband (APV) gegründet</vt:lpstr>
      <vt:lpstr>1938 3. Schweizerisches Bundeslager in Zürich</vt:lpstr>
      <vt:lpstr>1939 Die Wölfe gehen auf ihren ersten Rotberg-Tag (heute: Hobel-Safari)</vt:lpstr>
      <vt:lpstr>1940 - 1945 Pfadi machen in Kriegsjahren: Herausforderungen zwischen Jugendarbeit und Dienst am Vaterland</vt:lpstr>
      <vt:lpstr>Die Jahre 1944 - 1954</vt:lpstr>
      <vt:lpstr>1945 – 1947 Der Rheinbund organisiert drei Ferienlager für Kinder aus Kriegsgebieten (Buben aus Frankreich, Wien und Bremen)</vt:lpstr>
      <vt:lpstr>1946 – 1948 Der Rheinbund «wagt» ein «Experiment» mit Wolfsführerinnen als Leiterinnen der Meuten – nach dessen Scheitern vergehen 25 Jahre bis die ersten Schwestern von Rheinbündlern wieder Leiterinnen werden</vt:lpstr>
      <vt:lpstr>1948 Mit 180 Pfadis geht der Rheinbund ins 4. Bundeslager nach Trevano (TI)</vt:lpstr>
      <vt:lpstr>1950 Homberger Sommerlager - die ersten «Farb-Dias»</vt:lpstr>
      <vt:lpstr>1951 30 Rheinbündler fahren ans 7. World Scout Jamboree nach Bad Ischl (A)</vt:lpstr>
      <vt:lpstr>1952 ein weiteres Sola der Homberger</vt:lpstr>
      <vt:lpstr>Die Jahre 1954 - 1964</vt:lpstr>
      <vt:lpstr>Der Pfadihut gehörte früher ganz selbstverständlich zur korrekten Uniform. Immer wieder musste der Abteilungsleiter die Pfadi aber ermahnen, wie der Pfadihut zu behandeln sei: </vt:lpstr>
      <vt:lpstr>1957 Der Rheinbund geht anlässlich des 100. Geburtstages von Pfadigründer Bi-Pi (gestorben 1941) ins 9. World Scout Jamboree in Sutton Park (GB)</vt:lpstr>
      <vt:lpstr>1958 Wegen Leitermangel nimmt der Rheinbund die Pfadiabteilung Kastell aus Rheinfelden in die eigene Abteilung auf und sendet Leiter nach Rheinfelden. Die Stämme und Meuten werden 1992 als Pfadiabteilung Rheinfelden wieder selbständig.</vt:lpstr>
      <vt:lpstr>1962 Bau des Rheinbund-Hauses in Hochwald</vt:lpstr>
      <vt:lpstr>Unser Rheinbund-Wappen</vt:lpstr>
      <vt:lpstr>Die Jahre 1964 - 1974</vt:lpstr>
      <vt:lpstr>1966 Die Rheinbund-Rover sind aktiv ! </vt:lpstr>
      <vt:lpstr>1968 Der Rheinbund verzeichnet den Höchststand an Mitgliedern</vt:lpstr>
      <vt:lpstr>1969 Eine neue dritte Stufe wird im Rheinbund eingeführt – die Jungrover</vt:lpstr>
      <vt:lpstr>Homberger Sommerlager 1972 in Alvaneu (GR) 1973 in Brienz (BE)</vt:lpstr>
      <vt:lpstr>1973 Flugzeugabsturz in Hochwald in der Nähe des Rheinbundhauses </vt:lpstr>
      <vt:lpstr>Die Jahre 1974 - 1984</vt:lpstr>
      <vt:lpstr>Unsere Rheinbund-Krawatte</vt:lpstr>
      <vt:lpstr>1979 Pause übernimmt sein erstes Leiteramt</vt:lpstr>
      <vt:lpstr>1980  Erstes gemeinsames Bundeslager der Buben- und Mädchenpfadi im Greyerzerland (FR)</vt:lpstr>
      <vt:lpstr>1982 1. Klasslager in Speicher (AR)</vt:lpstr>
      <vt:lpstr>1982 Vennerlager auf dem Morgenholz (GL)</vt:lpstr>
      <vt:lpstr>Die Jahre 1984 - 1994</vt:lpstr>
      <vt:lpstr>1989 Jubiläumslager «75 Jahre Rheinbund» mit rund 340 Teilnehmern</vt:lpstr>
      <vt:lpstr>1991 Die Riehener Pfadiabteilungen gründen eine Interessengemeinschaft:</vt:lpstr>
      <vt:lpstr>1990 Wolfsübertritt: mit dem Floss über die Birs von den Wölfen zu den Pfadis</vt:lpstr>
      <vt:lpstr>1990 Gemsberg im Herbstlager in Wassen (UR)</vt:lpstr>
      <vt:lpstr>1992 Gründung des Bezirks Rheinbund innerhalb der Pfadi Region Basel</vt:lpstr>
      <vt:lpstr>PowerPoint-Präsentation</vt:lpstr>
      <vt:lpstr>Die Jahre 1994 - 2004</vt:lpstr>
      <vt:lpstr>1998 Der Rheinbund macht in der Grün 80 einen Weltrekord:</vt:lpstr>
      <vt:lpstr>2000 Start ins Millenium mit einer eigenen Homepage</vt:lpstr>
      <vt:lpstr>2004 Tipkurs Bezirk Rheinbund in Ormalingen (BL)</vt:lpstr>
      <vt:lpstr>2004 Jubiläumslager «90 Jahre Rheinbund»</vt:lpstr>
      <vt:lpstr>Die Jahre 2004 - 2014</vt:lpstr>
      <vt:lpstr>2004 Das Rheinbund-Archiv entsteht</vt:lpstr>
      <vt:lpstr>2007 Pfadis weltweit feiern den 100. Geburtstag der Pfadibewegung 1907-2007</vt:lpstr>
      <vt:lpstr>2013 Erstes Kantonallager Pfadi Region Basel in Knutwil (LU)</vt:lpstr>
      <vt:lpstr>Silvesternacht 2013 / 2014 Der Rheinbund feiert sein 100jähriges Jubiläum</vt:lpstr>
      <vt:lpstr>Die Jahre 2014 - 2024</vt:lpstr>
      <vt:lpstr>2021 Das neue Rheinbund-Archiv wird gebaut</vt:lpstr>
      <vt:lpstr>2022 Die Rheinbündler prägen das Dorffest mit ihrem spektakulären Riesenrad</vt:lpstr>
      <vt:lpstr>2022 Gemsberg im Bundeslager im Goms (VS)</vt:lpstr>
      <vt:lpstr>2022 Homberg im Bundeslager im Goms (VS)</vt:lpstr>
      <vt:lpstr>2022 Das Jahr der Jubiläen</vt:lpstr>
      <vt:lpstr>2023 Neue Stufen im Rheinbund werden (wieder-)gegründet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110 Jahre Rheinbund</dc:title>
  <dc:creator>Reto Jemmi</dc:creator>
  <cp:lastModifiedBy>Reto Jemmi</cp:lastModifiedBy>
  <cp:revision>174</cp:revision>
  <dcterms:created xsi:type="dcterms:W3CDTF">2024-01-05T11:44:59Z</dcterms:created>
  <dcterms:modified xsi:type="dcterms:W3CDTF">2024-08-12T14:36:35Z</dcterms:modified>
</cp:coreProperties>
</file>